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315" r:id="rId2"/>
    <p:sldId id="350" r:id="rId3"/>
    <p:sldId id="451" r:id="rId4"/>
    <p:sldId id="452" r:id="rId5"/>
    <p:sldId id="453" r:id="rId6"/>
    <p:sldId id="450" r:id="rId7"/>
    <p:sldId id="449"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30" autoAdjust="0"/>
    <p:restoredTop sz="86715" autoAdjust="0"/>
  </p:normalViewPr>
  <p:slideViewPr>
    <p:cSldViewPr snapToGrid="0">
      <p:cViewPr varScale="1">
        <p:scale>
          <a:sx n="85" d="100"/>
          <a:sy n="85" d="100"/>
        </p:scale>
        <p:origin x="63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FBE462-5957-418E-862F-A26953495C1F}" type="datetimeFigureOut">
              <a:rPr lang="zh-CN" altLang="en-US" smtClean="0"/>
              <a:t>2024/6/3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524235-5694-4264-84F5-9F79B69A373A}" type="slidenum">
              <a:rPr lang="zh-CN" altLang="en-US" smtClean="0"/>
              <a:t>‹#›</a:t>
            </a:fld>
            <a:endParaRPr lang="zh-CN" altLang="en-US"/>
          </a:p>
        </p:txBody>
      </p:sp>
    </p:spTree>
    <p:extLst>
      <p:ext uri="{BB962C8B-B14F-4D97-AF65-F5344CB8AC3E}">
        <p14:creationId xmlns:p14="http://schemas.microsoft.com/office/powerpoint/2010/main" val="338077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en-US" altLang="zh-CN" dirty="0"/>
              <a:t>Hello everyone, we are team 15, and the title of our project </a:t>
            </a:r>
            <a:r>
              <a:rPr lang="en-US" altLang="zh-CN"/>
              <a:t>is Replacing a cloud-based computation tool on DrBoxOnline.com with faster running neural network.</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D345DF6-8D92-4E37-B264-F9B99FCBF699}"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391765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en-US" altLang="zh-CN" dirty="0"/>
              <a:t>Now I will introduce the first paper named "A Review of Finite Element Analysis and Artificial Neural Networks as Failure Pressure Prediction Tools for Corroded Pipelines," addresses pipeline corrosion issues. Traditional methods like ASME B31G are conservative, leading to excessive maintenance.</a:t>
            </a:r>
          </a:p>
          <a:p>
            <a:r>
              <a:rPr lang="en-US" altLang="zh-CN" dirty="0"/>
              <a:t>FEM is precise but slow, while ANN offers fast, accurate predictions with enough training data. The study suggests combining FEM and ANN to enhance efficiency and accuracy. Experiments using FEM data to train ANN models showed promising results.</a:t>
            </a:r>
          </a:p>
          <a:p>
            <a:r>
              <a:rPr lang="en-US" altLang="zh-CN" dirty="0"/>
              <a:t>Future directions include optimizing these frameworks and validating them with real-world data. This integration aims to improve safety and reduce costs in pipeline maintenance.</a:t>
            </a: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D345DF6-8D92-4E37-B264-F9B99FCBF699}"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245112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en-US" altLang="zh-CN" dirty="0"/>
              <a:t>The second paper, "Artificial Intelligence in Predicting Mechanical Properties of Composite Materials," tackles the challenge of predicting mechanical properties. Traditional experimental methods are time-consuming and costly.</a:t>
            </a:r>
          </a:p>
          <a:p>
            <a:r>
              <a:rPr lang="en-US" altLang="zh-CN" dirty="0"/>
              <a:t>Machine Learning (ML) techniques, such as Support Vector Machines, k-Nearest Neighbors, and Decision Trees, have proven effective. Deep Learning (DL) techniques, including Convolutional Neural Networks and Recurrent Neural Networks, extract complex patterns from data, improving prediction accuracy.</a:t>
            </a:r>
          </a:p>
          <a:p>
            <a:r>
              <a:rPr lang="en-US" altLang="zh-CN" dirty="0"/>
              <a:t>The paper highlights the potential of ML and DL in predicting material properties more efficiently and accurately. Future directions focus on enhancing AI models for better accuracy and expanding their application to more complex composite materials.</a:t>
            </a: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D345DF6-8D92-4E37-B264-F9B99FCBF699}"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192088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C7D0AF-2086-A748-B1B9-78760266735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D8EBFEC-DC77-E5DC-4378-85D230F2BBEB}"/>
              </a:ext>
            </a:extLst>
          </p:cNvPr>
          <p:cNvSpPr>
            <a:spLocks noGrp="1" noRot="1" noChangeAspect="1"/>
          </p:cNvSpPr>
          <p:nvPr>
            <p:ph type="sldImg"/>
          </p:nvPr>
        </p:nvSpPr>
        <p:spPr>
          <a:xfrm>
            <a:off x="481013" y="1279525"/>
            <a:ext cx="6140450" cy="3454400"/>
          </a:xfrm>
        </p:spPr>
      </p:sp>
      <p:sp>
        <p:nvSpPr>
          <p:cNvPr id="3" name="备注占位符 2">
            <a:extLst>
              <a:ext uri="{FF2B5EF4-FFF2-40B4-BE49-F238E27FC236}">
                <a16:creationId xmlns:a16="http://schemas.microsoft.com/office/drawing/2014/main" id="{F6639E38-B0D2-6E5B-C5D9-11C3E6AD8687}"/>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sz="1200" b="1" i="0" kern="1200" dirty="0">
              <a:solidFill>
                <a:schemeClr val="tx1"/>
              </a:solidFill>
              <a:effectLst/>
              <a:latin typeface="+mn-lt"/>
              <a:ea typeface="+mn-ea"/>
              <a:cs typeface="+mn-cs"/>
            </a:endParaRPr>
          </a:p>
        </p:txBody>
      </p:sp>
      <p:sp>
        <p:nvSpPr>
          <p:cNvPr id="4" name="灯片编号占位符 3">
            <a:extLst>
              <a:ext uri="{FF2B5EF4-FFF2-40B4-BE49-F238E27FC236}">
                <a16:creationId xmlns:a16="http://schemas.microsoft.com/office/drawing/2014/main" id="{97F8D497-6D5B-0E39-30BB-91C6F7AE9084}"/>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D345DF6-8D92-4E37-B264-F9B99FCBF699}"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89839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25EBAB-88CC-0169-6910-E21BD5664B1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B01EB0C-C8CE-7CCF-B98B-033D69DE4CD8}"/>
              </a:ext>
            </a:extLst>
          </p:cNvPr>
          <p:cNvSpPr>
            <a:spLocks noGrp="1" noRot="1" noChangeAspect="1"/>
          </p:cNvSpPr>
          <p:nvPr>
            <p:ph type="sldImg"/>
          </p:nvPr>
        </p:nvSpPr>
        <p:spPr>
          <a:xfrm>
            <a:off x="481013" y="1279525"/>
            <a:ext cx="6140450" cy="3454400"/>
          </a:xfrm>
        </p:spPr>
      </p:sp>
      <p:sp>
        <p:nvSpPr>
          <p:cNvPr id="3" name="备注占位符 2">
            <a:extLst>
              <a:ext uri="{FF2B5EF4-FFF2-40B4-BE49-F238E27FC236}">
                <a16:creationId xmlns:a16="http://schemas.microsoft.com/office/drawing/2014/main" id="{63177A33-B976-9311-BBC7-38C61590495D}"/>
              </a:ext>
            </a:extLst>
          </p:cNvPr>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sz="1200" b="1" i="0" kern="1200" dirty="0">
              <a:solidFill>
                <a:schemeClr val="tx1"/>
              </a:solidFill>
              <a:effectLst/>
              <a:latin typeface="+mn-lt"/>
              <a:ea typeface="+mn-ea"/>
              <a:cs typeface="+mn-cs"/>
            </a:endParaRPr>
          </a:p>
        </p:txBody>
      </p:sp>
      <p:sp>
        <p:nvSpPr>
          <p:cNvPr id="4" name="灯片编号占位符 3">
            <a:extLst>
              <a:ext uri="{FF2B5EF4-FFF2-40B4-BE49-F238E27FC236}">
                <a16:creationId xmlns:a16="http://schemas.microsoft.com/office/drawing/2014/main" id="{D26D92F1-BBB6-3611-8E0B-C8B9428DE018}"/>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D345DF6-8D92-4E37-B264-F9B99FCBF699}"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652164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D345DF6-8D92-4E37-B264-F9B99FCBF699}"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5699031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我的分享就到这里，谢谢大家！</a:t>
            </a:r>
          </a:p>
        </p:txBody>
      </p:sp>
      <p:sp>
        <p:nvSpPr>
          <p:cNvPr id="4" name="灯片编号占位符 3"/>
          <p:cNvSpPr>
            <a:spLocks noGrp="1"/>
          </p:cNvSpPr>
          <p:nvPr>
            <p:ph type="sldNum" sz="quarter" idx="5"/>
          </p:nvPr>
        </p:nvSpPr>
        <p:spPr/>
        <p:txBody>
          <a:bodyPr/>
          <a:lstStyle/>
          <a:p>
            <a:fld id="{A7524235-5694-4264-84F5-9F79B69A373A}" type="slidenum">
              <a:rPr lang="zh-CN" altLang="en-US" smtClean="0"/>
              <a:t>7</a:t>
            </a:fld>
            <a:endParaRPr lang="zh-CN" altLang="en-US"/>
          </a:p>
        </p:txBody>
      </p:sp>
    </p:spTree>
    <p:extLst>
      <p:ext uri="{BB962C8B-B14F-4D97-AF65-F5344CB8AC3E}">
        <p14:creationId xmlns:p14="http://schemas.microsoft.com/office/powerpoint/2010/main" val="1502895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dirty="0"/>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15EE75F-EC6D-4EF0-8ABC-98A1C7E853DD}" type="datetime1">
              <a:rPr lang="zh-CN" altLang="en-US" smtClean="0"/>
              <a:t>2024/6/3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3727834926"/>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ACC2DCD-974C-4850-930F-07BCFB5E69D9}" type="datetime1">
              <a:rPr lang="zh-CN" altLang="en-US" smtClean="0"/>
              <a:t>2024/6/3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151600071"/>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F0A982D-77EE-425A-B5C8-C96D37F0658B}" type="datetime1">
              <a:rPr lang="zh-CN" altLang="en-US" smtClean="0"/>
              <a:t>2024/6/3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190E77-D57C-49F8-ADC2-FB99C50EBC2E}" type="slidenum">
              <a:rPr lang="zh-CN" altLang="en-US" smtClean="0"/>
              <a:t>‹#›</a:t>
            </a:fld>
            <a:endParaRPr lang="zh-CN" altLang="en-US"/>
          </a:p>
        </p:txBody>
      </p:sp>
      <p:sp>
        <p:nvSpPr>
          <p:cNvPr id="7" name="文本框 6"/>
          <p:cNvSpPr txBox="1"/>
          <p:nvPr userDrawn="1"/>
        </p:nvSpPr>
        <p:spPr>
          <a:xfrm>
            <a:off x="4218317" y="2286000"/>
            <a:ext cx="3027872" cy="646331"/>
          </a:xfrm>
          <a:prstGeom prst="rect">
            <a:avLst/>
          </a:prstGeom>
          <a:noFill/>
        </p:spPr>
        <p:txBody>
          <a:bodyPr wrap="square" rtlCol="0">
            <a:spAutoFit/>
          </a:bodyPr>
          <a:lstStyle/>
          <a:p>
            <a:pPr algn="ctr"/>
            <a:r>
              <a:rPr lang="en-US" altLang="zh-CN" dirty="0">
                <a:solidFill>
                  <a:schemeClr val="bg1"/>
                </a:solidFill>
              </a:rPr>
              <a:t>www.tukuppt.com </a:t>
            </a:r>
            <a:r>
              <a:rPr lang="zh-CN" altLang="en-US" dirty="0">
                <a:solidFill>
                  <a:schemeClr val="bg1"/>
                </a:solidFill>
              </a:rPr>
              <a:t>熊猫办公 高效办公在熊猫</a:t>
            </a:r>
          </a:p>
        </p:txBody>
      </p:sp>
      <p:sp>
        <p:nvSpPr>
          <p:cNvPr id="8" name="文本框 7"/>
          <p:cNvSpPr txBox="1"/>
          <p:nvPr userDrawn="1"/>
        </p:nvSpPr>
        <p:spPr>
          <a:xfrm>
            <a:off x="4218316" y="3678129"/>
            <a:ext cx="5503653" cy="646331"/>
          </a:xfrm>
          <a:prstGeom prst="rect">
            <a:avLst/>
          </a:prstGeom>
          <a:noFill/>
        </p:spPr>
        <p:txBody>
          <a:bodyPr wrap="square" rtlCol="0">
            <a:spAutoFit/>
          </a:bodyPr>
          <a:lstStyle/>
          <a:p>
            <a:pPr algn="ctr"/>
            <a:r>
              <a:rPr lang="zh-CN" altLang="en-US" dirty="0">
                <a:solidFill>
                  <a:schemeClr val="bg1"/>
                </a:solidFill>
              </a:rPr>
              <a:t>该作品版权为熊猫办公所有，请勿盗版，否则我们将按照</a:t>
            </a:r>
            <a:r>
              <a:rPr lang="en-US" altLang="zh-CN" dirty="0">
                <a:solidFill>
                  <a:schemeClr val="bg1"/>
                </a:solidFill>
                <a:effectLst/>
              </a:rPr>
              <a:t>《</a:t>
            </a:r>
            <a:r>
              <a:rPr lang="zh-CN" altLang="en-US" dirty="0">
                <a:solidFill>
                  <a:schemeClr val="bg1"/>
                </a:solidFill>
                <a:effectLst/>
              </a:rPr>
              <a:t>中华人民共和国著作权法</a:t>
            </a:r>
            <a:r>
              <a:rPr lang="en-US" altLang="zh-CN" dirty="0">
                <a:solidFill>
                  <a:schemeClr val="bg1"/>
                </a:solidFill>
                <a:effectLst/>
              </a:rPr>
              <a:t>》</a:t>
            </a:r>
            <a:r>
              <a:rPr lang="zh-CN" altLang="en-US" dirty="0">
                <a:solidFill>
                  <a:schemeClr val="bg1"/>
                </a:solidFill>
                <a:effectLst/>
              </a:rPr>
              <a:t>进行维权工作。</a:t>
            </a:r>
            <a:endParaRPr lang="zh-CN" altLang="en-US" dirty="0">
              <a:solidFill>
                <a:schemeClr val="bg1"/>
              </a:solidFill>
            </a:endParaRPr>
          </a:p>
        </p:txBody>
      </p:sp>
    </p:spTree>
    <p:extLst>
      <p:ext uri="{BB962C8B-B14F-4D97-AF65-F5344CB8AC3E}">
        <p14:creationId xmlns:p14="http://schemas.microsoft.com/office/powerpoint/2010/main" val="208561039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C417DFE-860C-4147-B53D-41D8ECA7DD37}" type="datetime1">
              <a:rPr lang="zh-CN" altLang="en-US" smtClean="0"/>
              <a:t>2024/6/3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327498834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3A5E4A7-66D5-4365-B7C8-0BE7A792A1F0}" type="datetime1">
              <a:rPr lang="zh-CN" altLang="en-US" smtClean="0"/>
              <a:t>2024/6/3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213926641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E39162D-D1DC-43E8-BCF1-361E7EF590D9}" type="datetime1">
              <a:rPr lang="zh-CN" altLang="en-US" smtClean="0"/>
              <a:t>2024/6/3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30774085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B29CF76-5FF6-4347-B5CC-AF37D0825BDA}" type="datetime1">
              <a:rPr lang="zh-CN" altLang="en-US" smtClean="0"/>
              <a:t>2024/6/3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339360318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15239AE-1858-4249-984A-7523352A8945}" type="datetime1">
              <a:rPr lang="zh-CN" altLang="en-US" smtClean="0"/>
              <a:t>2024/6/3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3378270430"/>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ED9D723-94D0-405A-850E-7BCDD8BA54D3}" type="datetime1">
              <a:rPr lang="zh-CN" altLang="en-US" smtClean="0"/>
              <a:t>2024/6/3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3864856555"/>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1D68D83A-0088-4D03-A3E1-BEBF04FDB8E2}" type="datetime1">
              <a:rPr lang="zh-CN" altLang="en-US" smtClean="0"/>
              <a:t>2024/6/3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32689844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30E2AEC-E9E2-40EF-97BC-1F7D2BEEB6CC}" type="datetime1">
              <a:rPr lang="zh-CN" altLang="en-US" smtClean="0"/>
              <a:t>2024/6/3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E190E77-D57C-49F8-ADC2-FB99C50EBC2E}" type="slidenum">
              <a:rPr lang="zh-CN" altLang="en-US" smtClean="0"/>
              <a:t>‹#›</a:t>
            </a:fld>
            <a:endParaRPr lang="zh-CN" altLang="en-US"/>
          </a:p>
        </p:txBody>
      </p:sp>
    </p:spTree>
    <p:extLst>
      <p:ext uri="{BB962C8B-B14F-4D97-AF65-F5344CB8AC3E}">
        <p14:creationId xmlns:p14="http://schemas.microsoft.com/office/powerpoint/2010/main" val="3599720693"/>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6EF12A-2AE7-4B83-AF96-84A994A5B9CF}" type="datetime1">
              <a:rPr lang="zh-CN" altLang="en-US" smtClean="0"/>
              <a:t>2024/6/3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190E77-D57C-49F8-ADC2-FB99C50EBC2E}" type="slidenum">
              <a:rPr lang="zh-CN" altLang="en-US" smtClean="0"/>
              <a:t>‹#›</a:t>
            </a:fld>
            <a:endParaRPr lang="zh-CN" altLang="en-US"/>
          </a:p>
        </p:txBody>
      </p:sp>
      <p:pic>
        <p:nvPicPr>
          <p:cNvPr id="7" name="图片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330200" y="-174733"/>
            <a:ext cx="12623800" cy="7089794"/>
          </a:xfrm>
          <a:prstGeom prst="rect">
            <a:avLst/>
          </a:prstGeom>
        </p:spPr>
      </p:pic>
    </p:spTree>
    <p:extLst>
      <p:ext uri="{BB962C8B-B14F-4D97-AF65-F5344CB8AC3E}">
        <p14:creationId xmlns:p14="http://schemas.microsoft.com/office/powerpoint/2010/main" val="31284620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doi.org/10.3390/ma14206135"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hyperlink" Target="https://doi.org/10.1016/j.mtcomm.2021.102197" TargetMode="External"/><Relationship Id="rId5" Type="http://schemas.openxmlformats.org/officeDocument/2006/relationships/hyperlink" Target="https://doi.org/10.1016/j.jcp.2020.109913" TargetMode="External"/><Relationship Id="rId4" Type="http://schemas.openxmlformats.org/officeDocument/2006/relationships/hyperlink" Target="https://doi.org/10.3390/jcs7090364"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矩形 31"/>
          <p:cNvSpPr/>
          <p:nvPr/>
        </p:nvSpPr>
        <p:spPr>
          <a:xfrm rot="2700000">
            <a:off x="108611" y="2984077"/>
            <a:ext cx="924441" cy="924441"/>
          </a:xfrm>
          <a:prstGeom prst="rect">
            <a:avLst/>
          </a:prstGeom>
          <a:solidFill>
            <a:srgbClr val="00206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3" name="矩形 32"/>
          <p:cNvSpPr/>
          <p:nvPr/>
        </p:nvSpPr>
        <p:spPr>
          <a:xfrm rot="2700000">
            <a:off x="3639880" y="3037401"/>
            <a:ext cx="924441" cy="92444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4" name="矩形 33"/>
          <p:cNvSpPr/>
          <p:nvPr/>
        </p:nvSpPr>
        <p:spPr>
          <a:xfrm rot="2700000">
            <a:off x="3117264" y="3700682"/>
            <a:ext cx="468080" cy="468080"/>
          </a:xfrm>
          <a:prstGeom prst="rect">
            <a:avLst/>
          </a:prstGeom>
          <a:solidFill>
            <a:srgbClr val="FFC000">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5" name="矩形 34"/>
          <p:cNvSpPr/>
          <p:nvPr/>
        </p:nvSpPr>
        <p:spPr>
          <a:xfrm rot="2700000">
            <a:off x="4378106" y="2399775"/>
            <a:ext cx="669586" cy="66255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6" name="矩形 35"/>
          <p:cNvSpPr/>
          <p:nvPr/>
        </p:nvSpPr>
        <p:spPr>
          <a:xfrm rot="2700000">
            <a:off x="4631555" y="3774901"/>
            <a:ext cx="468080" cy="468080"/>
          </a:xfrm>
          <a:prstGeom prst="rect">
            <a:avLst/>
          </a:prstGeom>
          <a:solidFill>
            <a:srgbClr val="00206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grpSp>
        <p:nvGrpSpPr>
          <p:cNvPr id="2" name="组合 1"/>
          <p:cNvGrpSpPr/>
          <p:nvPr/>
        </p:nvGrpSpPr>
        <p:grpSpPr>
          <a:xfrm>
            <a:off x="-223667" y="-228591"/>
            <a:ext cx="5526670" cy="4085494"/>
            <a:chOff x="-352297" y="-208870"/>
            <a:chExt cx="5526670" cy="4085494"/>
          </a:xfrm>
          <a:blipFill rotWithShape="1">
            <a:blip r:embed="rId3"/>
            <a:stretch>
              <a:fillRect/>
            </a:stretch>
          </a:blipFill>
        </p:grpSpPr>
        <p:sp>
          <p:nvSpPr>
            <p:cNvPr id="28" name="等腰三角形 27"/>
            <p:cNvSpPr/>
            <p:nvPr/>
          </p:nvSpPr>
          <p:spPr>
            <a:xfrm rot="10800000">
              <a:off x="1387225" y="-139343"/>
              <a:ext cx="3060700" cy="154940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0" name="矩形 29"/>
            <p:cNvSpPr/>
            <p:nvPr/>
          </p:nvSpPr>
          <p:spPr>
            <a:xfrm rot="2700000">
              <a:off x="3352801" y="760064"/>
              <a:ext cx="1524000" cy="152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1" name="矩形 30"/>
            <p:cNvSpPr/>
            <p:nvPr/>
          </p:nvSpPr>
          <p:spPr>
            <a:xfrm rot="2700000">
              <a:off x="1171963" y="1546904"/>
              <a:ext cx="2343368" cy="231607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7" name="矩形 36"/>
            <p:cNvSpPr/>
            <p:nvPr/>
          </p:nvSpPr>
          <p:spPr>
            <a:xfrm rot="2700000">
              <a:off x="4735069" y="2048162"/>
              <a:ext cx="497133" cy="3814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38" name="任意多边形 37"/>
            <p:cNvSpPr/>
            <p:nvPr/>
          </p:nvSpPr>
          <p:spPr>
            <a:xfrm>
              <a:off x="-352297" y="-208870"/>
              <a:ext cx="2581556" cy="3695700"/>
            </a:xfrm>
            <a:custGeom>
              <a:avLst/>
              <a:gdLst>
                <a:gd name="connsiteX0" fmla="*/ 16156 w 2581556"/>
                <a:gd name="connsiteY0" fmla="*/ 0 h 3695700"/>
                <a:gd name="connsiteX1" fmla="*/ 1463956 w 2581556"/>
                <a:gd name="connsiteY1" fmla="*/ 0 h 3695700"/>
                <a:gd name="connsiteX2" fmla="*/ 2581556 w 2581556"/>
                <a:gd name="connsiteY2" fmla="*/ 1155700 h 3695700"/>
                <a:gd name="connsiteX3" fmla="*/ 3456 w 2581556"/>
                <a:gd name="connsiteY3" fmla="*/ 3695700 h 3695700"/>
                <a:gd name="connsiteX4" fmla="*/ 16156 w 2581556"/>
                <a:gd name="connsiteY4" fmla="*/ 0 h 3695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1556" h="3695700">
                  <a:moveTo>
                    <a:pt x="16156" y="0"/>
                  </a:moveTo>
                  <a:lnTo>
                    <a:pt x="1463956" y="0"/>
                  </a:lnTo>
                  <a:lnTo>
                    <a:pt x="2581556" y="1155700"/>
                  </a:lnTo>
                  <a:lnTo>
                    <a:pt x="3456" y="3695700"/>
                  </a:lnTo>
                  <a:cubicBezTo>
                    <a:pt x="-777" y="2463800"/>
                    <a:pt x="-5011" y="1231900"/>
                    <a:pt x="16156"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grpSp>
      <p:sp>
        <p:nvSpPr>
          <p:cNvPr id="21" name="Rectangle 18"/>
          <p:cNvSpPr>
            <a:spLocks noChangeArrowheads="1"/>
          </p:cNvSpPr>
          <p:nvPr/>
        </p:nvSpPr>
        <p:spPr bwMode="auto">
          <a:xfrm>
            <a:off x="6212927" y="2942921"/>
            <a:ext cx="597907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5400" b="1" i="0" u="none" strike="noStrike" kern="1200" cap="none" spc="0" normalizeH="0" baseline="0" noProof="0" dirty="0">
                <a:ln>
                  <a:noFill/>
                </a:ln>
                <a:solidFill>
                  <a:prstClr val="white">
                    <a:lumMod val="50000"/>
                  </a:prstClr>
                </a:solidFill>
                <a:effectLst/>
                <a:uLnTx/>
                <a:uFillTx/>
                <a:latin typeface="微软雅黑" panose="020B0503020204020204" charset="-122"/>
                <a:ea typeface="微软雅黑" panose="020B0503020204020204" charset="-122"/>
                <a:cs typeface="宋体" panose="02010600030101010101" pitchFamily="2" charset="-122"/>
              </a:rPr>
              <a:t>Literature Survey</a:t>
            </a:r>
          </a:p>
        </p:txBody>
      </p:sp>
      <p:sp>
        <p:nvSpPr>
          <p:cNvPr id="23" name="Line 21"/>
          <p:cNvSpPr>
            <a:spLocks noChangeShapeType="1"/>
          </p:cNvSpPr>
          <p:nvPr/>
        </p:nvSpPr>
        <p:spPr bwMode="auto">
          <a:xfrm>
            <a:off x="6057900" y="3860165"/>
            <a:ext cx="5677535" cy="635"/>
          </a:xfrm>
          <a:prstGeom prst="line">
            <a:avLst/>
          </a:prstGeom>
          <a:noFill/>
          <a:ln w="6350">
            <a:gradFill flip="none" rotWithShape="1">
              <a:gsLst>
                <a:gs pos="0">
                  <a:srgbClr val="002060"/>
                </a:gs>
                <a:gs pos="52000">
                  <a:srgbClr val="002060"/>
                </a:gs>
                <a:gs pos="100000">
                  <a:srgbClr val="002060">
                    <a:alpha val="0"/>
                  </a:srgbClr>
                </a:gs>
              </a:gsLst>
              <a:lin ang="10800000" scaled="1"/>
              <a:tileRect/>
            </a:gra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75000"/>
                    <a:lumOff val="25000"/>
                  </a:prstClr>
                </a:solidFill>
              </a:ln>
              <a:solidFill>
                <a:srgbClr val="000000"/>
              </a:solidFill>
              <a:effectLst/>
              <a:uLnTx/>
              <a:uFillTx/>
              <a:latin typeface="Arial" panose="020B0604020202020204" pitchFamily="34" charset="0"/>
              <a:ea typeface="等线" panose="02010600030101010101" pitchFamily="2" charset="-122"/>
              <a:cs typeface="+mn-cs"/>
            </a:endParaRPr>
          </a:p>
        </p:txBody>
      </p:sp>
      <p:sp>
        <p:nvSpPr>
          <p:cNvPr id="48" name="Freeform 9"/>
          <p:cNvSpPr/>
          <p:nvPr/>
        </p:nvSpPr>
        <p:spPr bwMode="auto">
          <a:xfrm rot="2591101">
            <a:off x="11560954" y="6090778"/>
            <a:ext cx="449014" cy="709689"/>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rgbClr val="002060"/>
          </a:solidFill>
          <a:ln>
            <a:noFill/>
          </a:ln>
          <a:effectLst>
            <a:outerShdw blurRad="50800" dist="38100" dir="10800000" algn="r"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49" name="Freeform 9"/>
          <p:cNvSpPr/>
          <p:nvPr/>
        </p:nvSpPr>
        <p:spPr bwMode="auto">
          <a:xfrm rot="7071864">
            <a:off x="11471726" y="5366200"/>
            <a:ext cx="449014" cy="709689"/>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rgbClr val="002060">
              <a:alpha val="78000"/>
            </a:srgbClr>
          </a:solidFill>
          <a:ln>
            <a:noFill/>
          </a:ln>
          <a:effectLst>
            <a:outerShdw blurRad="50800" dist="38100" dir="10800000" algn="r"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0" name="Freeform 9"/>
          <p:cNvSpPr/>
          <p:nvPr/>
        </p:nvSpPr>
        <p:spPr bwMode="auto">
          <a:xfrm rot="7071864">
            <a:off x="10992526" y="5801352"/>
            <a:ext cx="306977" cy="463785"/>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rgbClr val="FFC000"/>
          </a:solidFill>
          <a:ln>
            <a:noFill/>
          </a:ln>
          <a:effectLst>
            <a:outerShdw blurRad="50800" dist="38100" dir="10800000" algn="r"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1" name="Freeform 9"/>
          <p:cNvSpPr/>
          <p:nvPr/>
        </p:nvSpPr>
        <p:spPr bwMode="auto">
          <a:xfrm rot="2591101">
            <a:off x="10899589" y="6293663"/>
            <a:ext cx="449014" cy="709689"/>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chemeClr val="bg1">
              <a:lumMod val="50000"/>
            </a:schemeClr>
          </a:solidFill>
          <a:ln>
            <a:noFill/>
          </a:ln>
          <a:effectLst>
            <a:outerShdw blurRad="50800" dist="38100" dir="10800000" algn="r" rotWithShape="0">
              <a:prstClr val="black">
                <a:alpha val="40000"/>
              </a:prstClr>
            </a:outerShdw>
          </a:effectLst>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2" name="矩形 51"/>
          <p:cNvSpPr/>
          <p:nvPr/>
        </p:nvSpPr>
        <p:spPr>
          <a:xfrm rot="2700000">
            <a:off x="1283697" y="1530108"/>
            <a:ext cx="2352563" cy="2318293"/>
          </a:xfrm>
          <a:prstGeom prst="rect">
            <a:avLst/>
          </a:prstGeom>
          <a:solidFill>
            <a:srgbClr val="002060">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3" name="矩形 52"/>
          <p:cNvSpPr/>
          <p:nvPr/>
        </p:nvSpPr>
        <p:spPr>
          <a:xfrm rot="2700000">
            <a:off x="3478543" y="753541"/>
            <a:ext cx="1541221" cy="1526264"/>
          </a:xfrm>
          <a:prstGeom prst="rect">
            <a:avLst/>
          </a:prstGeom>
          <a:solidFill>
            <a:srgbClr val="00206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8" name="矩形 259"/>
          <p:cNvSpPr>
            <a:spLocks noChangeArrowheads="1"/>
          </p:cNvSpPr>
          <p:nvPr/>
        </p:nvSpPr>
        <p:spPr bwMode="auto">
          <a:xfrm>
            <a:off x="7377953" y="1390314"/>
            <a:ext cx="4736913" cy="14773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marL="0" marR="0" lvl="0" indent="0" algn="ctr"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kumimoji="0" lang="en-US" altLang="zh-CN" sz="9600" b="0" i="0" u="none" strike="noStrike" kern="1200" cap="all" spc="0" normalizeH="0" baseline="0" noProof="0" dirty="0">
                <a:ln>
                  <a:noFill/>
                </a:ln>
                <a:solidFill>
                  <a:srgbClr val="FFC000"/>
                </a:solidFill>
                <a:effectLst/>
                <a:uLnTx/>
                <a:uFillTx/>
                <a:latin typeface="Impact" panose="020B0806030902050204" pitchFamily="34" charset="0"/>
                <a:ea typeface="微软雅黑" panose="020B0503020204020204" charset="-122"/>
                <a:cs typeface="Arial" panose="020B0604020202020204" pitchFamily="34" charset="0"/>
                <a:sym typeface="Calibri" panose="020F0502020204030204" charset="0"/>
              </a:rPr>
              <a:t>ECE</a:t>
            </a:r>
            <a:r>
              <a:rPr lang="en-US" altLang="zh-CN" sz="9600" cap="all" dirty="0">
                <a:solidFill>
                  <a:srgbClr val="5B9BD5">
                    <a:lumMod val="50000"/>
                  </a:srgbClr>
                </a:solidFill>
                <a:latin typeface="Impact" panose="020B0806030902050204" pitchFamily="34" charset="0"/>
                <a:cs typeface="Arial" panose="020B0604020202020204" pitchFamily="34" charset="0"/>
              </a:rPr>
              <a:t>4500j</a:t>
            </a:r>
            <a:endParaRPr kumimoji="0" lang="en-US" altLang="zh-CN" sz="9600" b="0" i="0" u="none" strike="noStrike" kern="1200" cap="all" spc="0" normalizeH="0" baseline="0" noProof="0" dirty="0">
              <a:ln>
                <a:noFill/>
              </a:ln>
              <a:solidFill>
                <a:srgbClr val="5B9BD5">
                  <a:lumMod val="50000"/>
                </a:srgbClr>
              </a:solidFill>
              <a:effectLst/>
              <a:uLnTx/>
              <a:uFillTx/>
              <a:latin typeface="Impact" panose="020B0806030902050204" pitchFamily="34" charset="0"/>
              <a:ea typeface="微软雅黑" panose="020B0503020204020204" charset="-122"/>
              <a:cs typeface="Arial" panose="020B0604020202020204" pitchFamily="34" charset="0"/>
              <a:sym typeface="Calibri" panose="020F0502020204030204" charset="0"/>
            </a:endParaRPr>
          </a:p>
        </p:txBody>
      </p:sp>
      <p:sp>
        <p:nvSpPr>
          <p:cNvPr id="3" name="文本框 2">
            <a:extLst>
              <a:ext uri="{FF2B5EF4-FFF2-40B4-BE49-F238E27FC236}">
                <a16:creationId xmlns:a16="http://schemas.microsoft.com/office/drawing/2014/main" id="{FADDD0BB-2904-40EA-BE47-5C0D84578CA1}"/>
              </a:ext>
            </a:extLst>
          </p:cNvPr>
          <p:cNvSpPr txBox="1"/>
          <p:nvPr/>
        </p:nvSpPr>
        <p:spPr>
          <a:xfrm>
            <a:off x="-103284" y="4498190"/>
            <a:ext cx="12107025" cy="19389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a:t>
            </a:r>
            <a:r>
              <a:rPr kumimoji="0" lang="zh-CN" altLang="en-US" sz="24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a:t>
            </a:r>
            <a:r>
              <a:rPr kumimoji="0" lang="en-US" altLang="zh-CN" sz="24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Title: Replacing a cloud-based computation tool on DrBoxOnline.com with faster running neural network</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a:t>
            </a:r>
            <a:r>
              <a:rPr kumimoji="0" lang="zh-CN" altLang="en-US"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a:t>
            </a:r>
            <a:r>
              <a:rPr kumimoji="0" lang="en-US" altLang="zh-CN"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Team Members: </a:t>
            </a:r>
            <a:r>
              <a:rPr kumimoji="0" lang="en-US" altLang="zh-CN" sz="24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Yanzhuo</a:t>
            </a:r>
            <a:r>
              <a:rPr kumimoji="0" lang="en-US" altLang="zh-CN"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Cao, </a:t>
            </a:r>
            <a:r>
              <a:rPr kumimoji="0" lang="en-US" altLang="zh-CN" sz="24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Fengyu</a:t>
            </a:r>
            <a:r>
              <a:rPr kumimoji="0" lang="en-US" altLang="zh-CN"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Zhang, </a:t>
            </a:r>
            <a:r>
              <a:rPr kumimoji="0" lang="en-US" altLang="zh-CN" sz="24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Keye</a:t>
            </a:r>
            <a:r>
              <a:rPr kumimoji="0" lang="en-US" altLang="zh-CN"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Chen, </a:t>
            </a:r>
            <a:r>
              <a:rPr kumimoji="0" lang="en-US" altLang="zh-CN" sz="24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Shuo</a:t>
            </a:r>
            <a:r>
              <a:rPr kumimoji="0" lang="en-US" altLang="zh-CN"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Deng, </a:t>
            </a:r>
            <a:r>
              <a:rPr kumimoji="0" lang="en-US" altLang="zh-CN" sz="2400" b="0" i="0" u="none" strike="noStrike" kern="1200" cap="none" spc="0" normalizeH="0" baseline="0" noProof="0" dirty="0" err="1">
                <a:ln>
                  <a:noFill/>
                </a:ln>
                <a:solidFill>
                  <a:prstClr val="black"/>
                </a:solidFill>
                <a:effectLst/>
                <a:uLnTx/>
                <a:uFillTx/>
                <a:latin typeface="等线"/>
                <a:ea typeface="等线" panose="02010600030101010101" pitchFamily="2" charset="-122"/>
                <a:cs typeface="+mn-cs"/>
              </a:rPr>
              <a:t>Yukuan</a:t>
            </a:r>
            <a:r>
              <a:rPr kumimoji="0" lang="en-US" altLang="zh-CN"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Zhu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prstClr val="black"/>
                </a:solidFill>
                <a:latin typeface="等线"/>
                <a:ea typeface="等线" panose="02010600030101010101" pitchFamily="2" charset="-122"/>
              </a:rPr>
              <a:t>-</a:t>
            </a:r>
            <a:r>
              <a:rPr lang="zh-CN" altLang="en-US" sz="2400" dirty="0">
                <a:solidFill>
                  <a:prstClr val="black"/>
                </a:solidFill>
                <a:latin typeface="等线"/>
                <a:ea typeface="等线" panose="02010600030101010101" pitchFamily="2" charset="-122"/>
              </a:rPr>
              <a:t> </a:t>
            </a:r>
            <a:r>
              <a:rPr lang="en-US" altLang="zh-CN" sz="2400" dirty="0">
                <a:solidFill>
                  <a:prstClr val="black"/>
                </a:solidFill>
                <a:latin typeface="等线"/>
                <a:ea typeface="等线" panose="02010600030101010101" pitchFamily="2" charset="-122"/>
              </a:rPr>
              <a:t>Section Instructor: </a:t>
            </a:r>
            <a:r>
              <a:rPr lang="en-US" altLang="zh-CN" sz="2400" dirty="0" err="1">
                <a:solidFill>
                  <a:prstClr val="black"/>
                </a:solidFill>
                <a:latin typeface="等线"/>
                <a:ea typeface="等线" panose="02010600030101010101" pitchFamily="2" charset="-122"/>
              </a:rPr>
              <a:t>Jigang</a:t>
            </a:r>
            <a:r>
              <a:rPr lang="en-US" altLang="zh-CN" sz="2400" dirty="0">
                <a:solidFill>
                  <a:prstClr val="black"/>
                </a:solidFill>
                <a:latin typeface="等线"/>
                <a:ea typeface="等线" panose="02010600030101010101" pitchFamily="2" charset="-122"/>
              </a:rPr>
              <a:t> Wu</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a:t>
            </a:r>
            <a:r>
              <a:rPr kumimoji="0" lang="zh-CN" altLang="en-US"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a:t>
            </a:r>
            <a:r>
              <a:rPr kumimoji="0" lang="en-US" altLang="zh-CN" sz="2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Project Sponsor: Shane Johnson</a:t>
            </a:r>
          </a:p>
        </p:txBody>
      </p:sp>
      <p:sp>
        <p:nvSpPr>
          <p:cNvPr id="6" name="灯片编号占位符 5">
            <a:extLst>
              <a:ext uri="{FF2B5EF4-FFF2-40B4-BE49-F238E27FC236}">
                <a16:creationId xmlns:a16="http://schemas.microsoft.com/office/drawing/2014/main" id="{3455EDDB-BA0B-1980-DC8F-24B995DA0C87}"/>
              </a:ext>
            </a:extLst>
          </p:cNvPr>
          <p:cNvSpPr>
            <a:spLocks noGrp="1"/>
          </p:cNvSpPr>
          <p:nvPr>
            <p:ph type="sldNum" sz="quarter" idx="12"/>
          </p:nvPr>
        </p:nvSpPr>
        <p:spPr/>
        <p:txBody>
          <a:bodyPr/>
          <a:lstStyle/>
          <a:p>
            <a:fld id="{6E190E77-D57C-49F8-ADC2-FB99C50EBC2E}" type="slidenum">
              <a:rPr lang="zh-CN" altLang="en-US" smtClean="0"/>
              <a:t>1</a:t>
            </a:fld>
            <a:endParaRPr lang="zh-CN" altLang="en-US"/>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293370" y="-88265"/>
            <a:ext cx="766445" cy="1224280"/>
            <a:chOff x="314" y="5764"/>
            <a:chExt cx="2602" cy="4155"/>
          </a:xfrm>
        </p:grpSpPr>
        <p:sp>
          <p:nvSpPr>
            <p:cNvPr id="2" name="Freeform 8"/>
            <p:cNvSpPr/>
            <p:nvPr/>
          </p:nvSpPr>
          <p:spPr bwMode="auto">
            <a:xfrm>
              <a:off x="314" y="5764"/>
              <a:ext cx="2603" cy="3281"/>
            </a:xfrm>
            <a:custGeom>
              <a:avLst/>
              <a:gdLst>
                <a:gd name="T0" fmla="*/ 0 w 286"/>
                <a:gd name="T1" fmla="*/ 0 h 571"/>
                <a:gd name="T2" fmla="*/ 286 w 286"/>
                <a:gd name="T3" fmla="*/ 287 h 571"/>
                <a:gd name="T4" fmla="*/ 0 w 286"/>
                <a:gd name="T5" fmla="*/ 571 h 571"/>
                <a:gd name="T6" fmla="*/ 0 w 286"/>
                <a:gd name="T7" fmla="*/ 0 h 571"/>
              </a:gdLst>
              <a:ahLst/>
              <a:cxnLst>
                <a:cxn ang="0">
                  <a:pos x="T0" y="T1"/>
                </a:cxn>
                <a:cxn ang="0">
                  <a:pos x="T2" y="T3"/>
                </a:cxn>
                <a:cxn ang="0">
                  <a:pos x="T4" y="T5"/>
                </a:cxn>
                <a:cxn ang="0">
                  <a:pos x="T6" y="T7"/>
                </a:cxn>
              </a:cxnLst>
              <a:rect l="0" t="0" r="r" b="b"/>
              <a:pathLst>
                <a:path w="286" h="571">
                  <a:moveTo>
                    <a:pt x="0" y="0"/>
                  </a:moveTo>
                  <a:lnTo>
                    <a:pt x="286" y="287"/>
                  </a:lnTo>
                  <a:lnTo>
                    <a:pt x="0" y="571"/>
                  </a:lnTo>
                  <a:lnTo>
                    <a:pt x="0" y="0"/>
                  </a:lnTo>
                  <a:close/>
                </a:path>
              </a:pathLst>
            </a:custGeom>
            <a:solidFill>
              <a:srgbClr val="FFC000"/>
            </a:solidFill>
            <a:ln w="6350" cap="flat">
              <a:noFill/>
              <a:prstDash val="solid"/>
              <a:miter lim="800000"/>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9"/>
            <p:cNvSpPr/>
            <p:nvPr/>
          </p:nvSpPr>
          <p:spPr bwMode="auto">
            <a:xfrm>
              <a:off x="1020" y="7527"/>
              <a:ext cx="1897" cy="2392"/>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rgbClr val="002060"/>
            </a:solidFill>
            <a:ln>
              <a:noFill/>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grpSp>
      <p:sp>
        <p:nvSpPr>
          <p:cNvPr id="3" name="文本框 2">
            <a:extLst>
              <a:ext uri="{FF2B5EF4-FFF2-40B4-BE49-F238E27FC236}">
                <a16:creationId xmlns:a16="http://schemas.microsoft.com/office/drawing/2014/main" id="{CA17FFED-69BC-44B0-88FC-ADF79FD9E1EB}"/>
              </a:ext>
            </a:extLst>
          </p:cNvPr>
          <p:cNvSpPr txBox="1"/>
          <p:nvPr/>
        </p:nvSpPr>
        <p:spPr>
          <a:xfrm>
            <a:off x="473369" y="923330"/>
            <a:ext cx="11282328" cy="5632311"/>
          </a:xfrm>
          <a:prstGeom prst="rect">
            <a:avLst/>
          </a:prstGeom>
          <a:noFill/>
        </p:spPr>
        <p:txBody>
          <a:bodyPr wrap="square" rtlCol="0">
            <a:spAutoFit/>
          </a:bodyPr>
          <a:lstStyle/>
          <a:p>
            <a:r>
              <a:rPr lang="en-US" altLang="zh-CN" sz="2400" b="1" dirty="0"/>
              <a:t>Background</a:t>
            </a:r>
          </a:p>
          <a:p>
            <a:pPr marL="342900" indent="-342900">
              <a:buFont typeface="Arial" panose="020B0604020202020204" pitchFamily="34" charset="0"/>
              <a:buChar char="•"/>
            </a:pPr>
            <a:r>
              <a:rPr lang="en-US" altLang="zh-CN" sz="2400" b="1" dirty="0"/>
              <a:t>Issue</a:t>
            </a:r>
            <a:r>
              <a:rPr lang="en-US" altLang="zh-CN" sz="2400" dirty="0"/>
              <a:t>: Corrosion in pipelines causes significant safety and maintenance challenges.</a:t>
            </a:r>
          </a:p>
          <a:p>
            <a:pPr marL="342900" indent="-342900">
              <a:buFont typeface="Arial" panose="020B0604020202020204" pitchFamily="34" charset="0"/>
              <a:buChar char="•"/>
            </a:pPr>
            <a:r>
              <a:rPr lang="en-US" altLang="zh-CN" sz="2400" b="1" dirty="0"/>
              <a:t>Limitations</a:t>
            </a:r>
            <a:r>
              <a:rPr lang="en-US" altLang="zh-CN" sz="2400" dirty="0"/>
              <a:t>: Traditional methods (e.g., ASME B31G) are conservative, leading to excessive maintenance.</a:t>
            </a:r>
          </a:p>
          <a:p>
            <a:r>
              <a:rPr lang="en-US" altLang="zh-CN" sz="2400" b="1" dirty="0"/>
              <a:t>Achievements</a:t>
            </a:r>
          </a:p>
          <a:p>
            <a:pPr marL="342900" indent="-342900">
              <a:buFont typeface="Arial" panose="020B0604020202020204" pitchFamily="34" charset="0"/>
              <a:buChar char="•"/>
            </a:pPr>
            <a:r>
              <a:rPr lang="en-US" altLang="zh-CN" sz="2400" b="1" dirty="0"/>
              <a:t>FEM</a:t>
            </a:r>
            <a:r>
              <a:rPr lang="en-US" altLang="zh-CN" sz="2400" dirty="0"/>
              <a:t>: High precision but computationally intensive.</a:t>
            </a:r>
          </a:p>
          <a:p>
            <a:pPr marL="342900" indent="-342900">
              <a:buFont typeface="Arial" panose="020B0604020202020204" pitchFamily="34" charset="0"/>
              <a:buChar char="•"/>
            </a:pPr>
            <a:r>
              <a:rPr lang="en-US" altLang="zh-CN" sz="2400" b="1" dirty="0"/>
              <a:t>ANN</a:t>
            </a:r>
            <a:r>
              <a:rPr lang="en-US" altLang="zh-CN" sz="2400" dirty="0"/>
              <a:t>: Fast and accurate with sufficient training data.</a:t>
            </a:r>
          </a:p>
          <a:p>
            <a:r>
              <a:rPr lang="en-US" altLang="zh-CN" sz="2400" b="1" dirty="0"/>
              <a:t>Methodology</a:t>
            </a:r>
          </a:p>
          <a:p>
            <a:pPr marL="342900" indent="-342900">
              <a:buFont typeface="Arial" panose="020B0604020202020204" pitchFamily="34" charset="0"/>
              <a:buChar char="•"/>
            </a:pPr>
            <a:r>
              <a:rPr lang="en-US" altLang="zh-CN" sz="2400" b="1" dirty="0"/>
              <a:t>Integration</a:t>
            </a:r>
            <a:r>
              <a:rPr lang="en-US" altLang="zh-CN" sz="2400" dirty="0"/>
              <a:t>: Combining FEM and ANN for better efficiency and accuracy.</a:t>
            </a:r>
          </a:p>
          <a:p>
            <a:pPr marL="342900" indent="-342900">
              <a:buFont typeface="Arial" panose="020B0604020202020204" pitchFamily="34" charset="0"/>
              <a:buChar char="•"/>
            </a:pPr>
            <a:r>
              <a:rPr lang="en-US" altLang="zh-CN" sz="2400" b="1" dirty="0"/>
              <a:t>Experiments</a:t>
            </a:r>
            <a:r>
              <a:rPr lang="en-US" altLang="zh-CN" sz="2400" dirty="0"/>
              <a:t>: Using FEM-generated data to train ANN models.</a:t>
            </a:r>
          </a:p>
          <a:p>
            <a:r>
              <a:rPr lang="en-US" altLang="zh-CN" sz="2400" b="1" dirty="0"/>
              <a:t>Future Directions</a:t>
            </a:r>
          </a:p>
          <a:p>
            <a:pPr marL="342900" indent="-342900">
              <a:buFont typeface="Arial" panose="020B0604020202020204" pitchFamily="34" charset="0"/>
              <a:buChar char="•"/>
            </a:pPr>
            <a:r>
              <a:rPr lang="en-US" altLang="zh-CN" sz="2400" b="1" dirty="0"/>
              <a:t>Optimization</a:t>
            </a:r>
            <a:r>
              <a:rPr lang="en-US" altLang="zh-CN" sz="2400" dirty="0"/>
              <a:t>: Improve FEM-ANN frameworks for more accurate predictions.</a:t>
            </a:r>
          </a:p>
          <a:p>
            <a:pPr marL="342900" indent="-342900">
              <a:buFont typeface="Arial" panose="020B0604020202020204" pitchFamily="34" charset="0"/>
              <a:buChar char="•"/>
            </a:pPr>
            <a:r>
              <a:rPr lang="en-US" altLang="zh-CN" sz="2400" b="1" dirty="0"/>
              <a:t>Applications</a:t>
            </a:r>
            <a:r>
              <a:rPr lang="en-US" altLang="zh-CN" sz="2400" dirty="0"/>
              <a:t>: Validate models with real-world data for broader use.</a:t>
            </a:r>
          </a:p>
          <a:p>
            <a:endParaRPr lang="en-US" altLang="zh-CN" sz="2400" dirty="0"/>
          </a:p>
          <a:p>
            <a:r>
              <a:rPr lang="en-US" altLang="zh-CN" sz="2400" b="1" dirty="0"/>
              <a:t>Keywords: </a:t>
            </a:r>
            <a:r>
              <a:rPr lang="en-US" altLang="zh-CN" sz="2400" dirty="0"/>
              <a:t>Failure pressure, FEM, ANN                 </a:t>
            </a:r>
            <a:r>
              <a:rPr lang="en-US" altLang="zh-CN" sz="2400" b="1" dirty="0"/>
              <a:t>Search Engine: </a:t>
            </a:r>
            <a:r>
              <a:rPr lang="en-US" altLang="zh-CN" sz="2400" dirty="0"/>
              <a:t>Google Scholar</a:t>
            </a:r>
          </a:p>
        </p:txBody>
      </p:sp>
      <p:sp>
        <p:nvSpPr>
          <p:cNvPr id="4" name="矩形 3">
            <a:extLst>
              <a:ext uri="{FF2B5EF4-FFF2-40B4-BE49-F238E27FC236}">
                <a16:creationId xmlns:a16="http://schemas.microsoft.com/office/drawing/2014/main" id="{CB93201C-126F-43C5-B1E5-31B7AE64B959}"/>
              </a:ext>
            </a:extLst>
          </p:cNvPr>
          <p:cNvSpPr/>
          <p:nvPr/>
        </p:nvSpPr>
        <p:spPr>
          <a:xfrm>
            <a:off x="681328" y="0"/>
            <a:ext cx="3379684" cy="923330"/>
          </a:xfrm>
          <a:prstGeom prst="rect">
            <a:avLst/>
          </a:prstGeom>
          <a:noFill/>
        </p:spPr>
        <p:txBody>
          <a:bodyPr wrap="square" lIns="91440" tIns="45720" rIns="91440" bIns="45720">
            <a:spAutoFit/>
          </a:bodyPr>
          <a:lstStyle/>
          <a:p>
            <a:pPr algn="ctr"/>
            <a:r>
              <a:rPr lang="en-US" altLang="zh-CN"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Paper 1 [1]</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灯片编号占位符 5">
            <a:extLst>
              <a:ext uri="{FF2B5EF4-FFF2-40B4-BE49-F238E27FC236}">
                <a16:creationId xmlns:a16="http://schemas.microsoft.com/office/drawing/2014/main" id="{4BF3F1B4-7AD9-1B8B-40A7-95DFBEC343C3}"/>
              </a:ext>
            </a:extLst>
          </p:cNvPr>
          <p:cNvSpPr>
            <a:spLocks noGrp="1"/>
          </p:cNvSpPr>
          <p:nvPr>
            <p:ph type="sldNum" sz="quarter" idx="12"/>
          </p:nvPr>
        </p:nvSpPr>
        <p:spPr/>
        <p:txBody>
          <a:bodyPr/>
          <a:lstStyle/>
          <a:p>
            <a:fld id="{6E190E77-D57C-49F8-ADC2-FB99C50EBC2E}" type="slidenum">
              <a:rPr lang="zh-CN" altLang="en-US" smtClean="0"/>
              <a:t>2</a:t>
            </a:fld>
            <a:endParaRPr lang="zh-CN" altLang="en-US"/>
          </a:p>
        </p:txBody>
      </p:sp>
    </p:spTree>
    <p:extLst>
      <p:ext uri="{BB962C8B-B14F-4D97-AF65-F5344CB8AC3E}">
        <p14:creationId xmlns:p14="http://schemas.microsoft.com/office/powerpoint/2010/main" val="406956810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293370" y="-88265"/>
            <a:ext cx="766445" cy="1224280"/>
            <a:chOff x="314" y="5764"/>
            <a:chExt cx="2602" cy="4155"/>
          </a:xfrm>
        </p:grpSpPr>
        <p:sp>
          <p:nvSpPr>
            <p:cNvPr id="2" name="Freeform 8"/>
            <p:cNvSpPr/>
            <p:nvPr/>
          </p:nvSpPr>
          <p:spPr bwMode="auto">
            <a:xfrm>
              <a:off x="314" y="5764"/>
              <a:ext cx="2603" cy="3281"/>
            </a:xfrm>
            <a:custGeom>
              <a:avLst/>
              <a:gdLst>
                <a:gd name="T0" fmla="*/ 0 w 286"/>
                <a:gd name="T1" fmla="*/ 0 h 571"/>
                <a:gd name="T2" fmla="*/ 286 w 286"/>
                <a:gd name="T3" fmla="*/ 287 h 571"/>
                <a:gd name="T4" fmla="*/ 0 w 286"/>
                <a:gd name="T5" fmla="*/ 571 h 571"/>
                <a:gd name="T6" fmla="*/ 0 w 286"/>
                <a:gd name="T7" fmla="*/ 0 h 571"/>
              </a:gdLst>
              <a:ahLst/>
              <a:cxnLst>
                <a:cxn ang="0">
                  <a:pos x="T0" y="T1"/>
                </a:cxn>
                <a:cxn ang="0">
                  <a:pos x="T2" y="T3"/>
                </a:cxn>
                <a:cxn ang="0">
                  <a:pos x="T4" y="T5"/>
                </a:cxn>
                <a:cxn ang="0">
                  <a:pos x="T6" y="T7"/>
                </a:cxn>
              </a:cxnLst>
              <a:rect l="0" t="0" r="r" b="b"/>
              <a:pathLst>
                <a:path w="286" h="571">
                  <a:moveTo>
                    <a:pt x="0" y="0"/>
                  </a:moveTo>
                  <a:lnTo>
                    <a:pt x="286" y="287"/>
                  </a:lnTo>
                  <a:lnTo>
                    <a:pt x="0" y="571"/>
                  </a:lnTo>
                  <a:lnTo>
                    <a:pt x="0" y="0"/>
                  </a:lnTo>
                  <a:close/>
                </a:path>
              </a:pathLst>
            </a:custGeom>
            <a:solidFill>
              <a:srgbClr val="FFC000"/>
            </a:solidFill>
            <a:ln w="6350" cap="flat">
              <a:noFill/>
              <a:prstDash val="solid"/>
              <a:miter lim="800000"/>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9"/>
            <p:cNvSpPr/>
            <p:nvPr/>
          </p:nvSpPr>
          <p:spPr bwMode="auto">
            <a:xfrm>
              <a:off x="1020" y="7527"/>
              <a:ext cx="1897" cy="2392"/>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rgbClr val="002060"/>
            </a:solidFill>
            <a:ln>
              <a:noFill/>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grpSp>
      <p:sp>
        <p:nvSpPr>
          <p:cNvPr id="3" name="文本框 2">
            <a:extLst>
              <a:ext uri="{FF2B5EF4-FFF2-40B4-BE49-F238E27FC236}">
                <a16:creationId xmlns:a16="http://schemas.microsoft.com/office/drawing/2014/main" id="{CA17FFED-69BC-44B0-88FC-ADF79FD9E1EB}"/>
              </a:ext>
            </a:extLst>
          </p:cNvPr>
          <p:cNvSpPr txBox="1"/>
          <p:nvPr/>
        </p:nvSpPr>
        <p:spPr>
          <a:xfrm>
            <a:off x="473369" y="923330"/>
            <a:ext cx="11694446" cy="5262979"/>
          </a:xfrm>
          <a:prstGeom prst="rect">
            <a:avLst/>
          </a:prstGeom>
          <a:noFill/>
        </p:spPr>
        <p:txBody>
          <a:bodyPr wrap="square" rtlCol="0">
            <a:spAutoFit/>
          </a:bodyPr>
          <a:lstStyle/>
          <a:p>
            <a:r>
              <a:rPr lang="en-US" altLang="zh-CN" sz="2400" b="1" dirty="0"/>
              <a:t>Background</a:t>
            </a:r>
          </a:p>
          <a:p>
            <a:pPr marL="342900" indent="-342900">
              <a:buFont typeface="Arial" panose="020B0604020202020204" pitchFamily="34" charset="0"/>
              <a:buChar char="•"/>
            </a:pPr>
            <a:r>
              <a:rPr lang="en-US" altLang="zh-CN" sz="2400" b="1" dirty="0"/>
              <a:t>Issue</a:t>
            </a:r>
            <a:r>
              <a:rPr lang="en-US" altLang="zh-CN" sz="2400" dirty="0"/>
              <a:t>: Predicting mechanical properties is crucial for engineering applications.</a:t>
            </a:r>
          </a:p>
          <a:p>
            <a:pPr marL="342900" indent="-342900">
              <a:buFont typeface="Arial" panose="020B0604020202020204" pitchFamily="34" charset="0"/>
              <a:buChar char="•"/>
            </a:pPr>
            <a:r>
              <a:rPr lang="en-US" altLang="zh-CN" sz="2400" b="1" dirty="0"/>
              <a:t>Limitations</a:t>
            </a:r>
            <a:r>
              <a:rPr lang="en-US" altLang="zh-CN" sz="2400" dirty="0"/>
              <a:t>: Traditional experimental methods are time-consuming and costly.</a:t>
            </a:r>
          </a:p>
          <a:p>
            <a:r>
              <a:rPr lang="en-US" altLang="zh-CN" sz="2400" b="1" dirty="0"/>
              <a:t>Achievements</a:t>
            </a:r>
          </a:p>
          <a:p>
            <a:pPr marL="342900" indent="-342900">
              <a:buFont typeface="Arial" panose="020B0604020202020204" pitchFamily="34" charset="0"/>
              <a:buChar char="•"/>
            </a:pPr>
            <a:r>
              <a:rPr lang="en-US" altLang="zh-CN" sz="2400" b="1" dirty="0"/>
              <a:t>Machine Learning</a:t>
            </a:r>
            <a:r>
              <a:rPr lang="en-US" altLang="zh-CN" sz="2400" dirty="0"/>
              <a:t>: Effective for predicting various material properties</a:t>
            </a:r>
          </a:p>
          <a:p>
            <a:pPr marL="342900" indent="-342900">
              <a:buFont typeface="Arial" panose="020B0604020202020204" pitchFamily="34" charset="0"/>
              <a:buChar char="•"/>
            </a:pPr>
            <a:r>
              <a:rPr lang="en-US" altLang="zh-CN" sz="2400" b="1" dirty="0"/>
              <a:t>Deep Learning</a:t>
            </a:r>
            <a:r>
              <a:rPr lang="en-US" altLang="zh-CN" sz="2400" dirty="0"/>
              <a:t>: Extracts complex patterns from data, improving prediction accuracy.</a:t>
            </a:r>
          </a:p>
          <a:p>
            <a:r>
              <a:rPr lang="en-US" altLang="zh-CN" sz="2400" b="1" dirty="0"/>
              <a:t>Methodology</a:t>
            </a:r>
          </a:p>
          <a:p>
            <a:pPr marL="342900" indent="-342900">
              <a:buFont typeface="Arial" panose="020B0604020202020204" pitchFamily="34" charset="0"/>
              <a:buChar char="•"/>
            </a:pPr>
            <a:r>
              <a:rPr lang="en-US" altLang="zh-CN" sz="2400" b="1" dirty="0"/>
              <a:t>ML Techniques: </a:t>
            </a:r>
            <a:r>
              <a:rPr lang="en-US" altLang="zh-CN" sz="2400" dirty="0"/>
              <a:t>Support Vector Machines, k-Nearest Neighbors, Decision Trees.</a:t>
            </a:r>
          </a:p>
          <a:p>
            <a:pPr marL="342900" indent="-342900">
              <a:buFont typeface="Arial" panose="020B0604020202020204" pitchFamily="34" charset="0"/>
              <a:buChar char="•"/>
            </a:pPr>
            <a:r>
              <a:rPr lang="en-US" altLang="zh-CN" sz="2400" b="1" dirty="0"/>
              <a:t>DL Techniques</a:t>
            </a:r>
            <a:r>
              <a:rPr lang="en-US" altLang="zh-CN" sz="2400" dirty="0"/>
              <a:t>: Convolutional Neural Networks, Recurrent Neural Networks.</a:t>
            </a:r>
          </a:p>
          <a:p>
            <a:r>
              <a:rPr lang="en-US" altLang="zh-CN" sz="2400" b="1" dirty="0"/>
              <a:t>Future Directions</a:t>
            </a:r>
          </a:p>
          <a:p>
            <a:pPr marL="342900" indent="-342900">
              <a:buFont typeface="Arial" panose="020B0604020202020204" pitchFamily="34" charset="0"/>
              <a:buChar char="•"/>
            </a:pPr>
            <a:r>
              <a:rPr lang="en-US" altLang="zh-CN" sz="2400" b="1" dirty="0"/>
              <a:t>Optimization</a:t>
            </a:r>
            <a:r>
              <a:rPr lang="en-US" altLang="zh-CN" sz="2400" dirty="0"/>
              <a:t>: Enhance AI models for better accuracy and efficiency.</a:t>
            </a:r>
          </a:p>
          <a:p>
            <a:pPr marL="342900" indent="-342900">
              <a:buFont typeface="Arial" panose="020B0604020202020204" pitchFamily="34" charset="0"/>
              <a:buChar char="•"/>
            </a:pPr>
            <a:r>
              <a:rPr lang="en-US" altLang="zh-CN" sz="2400" b="1" dirty="0"/>
              <a:t>Applications</a:t>
            </a:r>
            <a:r>
              <a:rPr lang="en-US" altLang="zh-CN" sz="2400" dirty="0"/>
              <a:t>: Expand AI methods to more complex and diverse composite materials.</a:t>
            </a:r>
          </a:p>
          <a:p>
            <a:endParaRPr lang="en-US" altLang="zh-CN" sz="2400" dirty="0"/>
          </a:p>
          <a:p>
            <a:r>
              <a:rPr lang="en-US" altLang="zh-CN" sz="2400" b="1" dirty="0"/>
              <a:t>Keywords: </a:t>
            </a:r>
            <a:r>
              <a:rPr lang="en-US" altLang="zh-CN" sz="2400" dirty="0"/>
              <a:t>Machine Learning, Mechanical Property    </a:t>
            </a:r>
            <a:r>
              <a:rPr lang="en-US" altLang="zh-CN" sz="2400" b="1" dirty="0"/>
              <a:t>Search Engine: </a:t>
            </a:r>
            <a:r>
              <a:rPr lang="en-US" altLang="zh-CN" sz="2400" dirty="0"/>
              <a:t>Google Scholar</a:t>
            </a:r>
          </a:p>
        </p:txBody>
      </p:sp>
      <p:sp>
        <p:nvSpPr>
          <p:cNvPr id="4" name="矩形 3">
            <a:extLst>
              <a:ext uri="{FF2B5EF4-FFF2-40B4-BE49-F238E27FC236}">
                <a16:creationId xmlns:a16="http://schemas.microsoft.com/office/drawing/2014/main" id="{CB93201C-126F-43C5-B1E5-31B7AE64B959}"/>
              </a:ext>
            </a:extLst>
          </p:cNvPr>
          <p:cNvSpPr/>
          <p:nvPr/>
        </p:nvSpPr>
        <p:spPr>
          <a:xfrm>
            <a:off x="681328" y="0"/>
            <a:ext cx="3379684" cy="923330"/>
          </a:xfrm>
          <a:prstGeom prst="rect">
            <a:avLst/>
          </a:prstGeom>
          <a:noFill/>
        </p:spPr>
        <p:txBody>
          <a:bodyPr wrap="square" lIns="91440" tIns="45720" rIns="91440" bIns="45720">
            <a:spAutoFit/>
          </a:bodyPr>
          <a:lstStyle/>
          <a:p>
            <a:pPr algn="ctr"/>
            <a:r>
              <a:rPr lang="en-US" altLang="zh-CN"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Paper 2 [2]</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灯片编号占位符 5">
            <a:extLst>
              <a:ext uri="{FF2B5EF4-FFF2-40B4-BE49-F238E27FC236}">
                <a16:creationId xmlns:a16="http://schemas.microsoft.com/office/drawing/2014/main" id="{4BF3F1B4-7AD9-1B8B-40A7-95DFBEC343C3}"/>
              </a:ext>
            </a:extLst>
          </p:cNvPr>
          <p:cNvSpPr>
            <a:spLocks noGrp="1"/>
          </p:cNvSpPr>
          <p:nvPr>
            <p:ph type="sldNum" sz="quarter" idx="12"/>
          </p:nvPr>
        </p:nvSpPr>
        <p:spPr/>
        <p:txBody>
          <a:bodyPr/>
          <a:lstStyle/>
          <a:p>
            <a:fld id="{6E190E77-D57C-49F8-ADC2-FB99C50EBC2E}" type="slidenum">
              <a:rPr lang="zh-CN" altLang="en-US" smtClean="0"/>
              <a:t>3</a:t>
            </a:fld>
            <a:endParaRPr lang="zh-CN" altLang="en-US"/>
          </a:p>
        </p:txBody>
      </p:sp>
    </p:spTree>
    <p:extLst>
      <p:ext uri="{BB962C8B-B14F-4D97-AF65-F5344CB8AC3E}">
        <p14:creationId xmlns:p14="http://schemas.microsoft.com/office/powerpoint/2010/main" val="42311081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9424FF-1257-225D-8872-1287EABC368B}"/>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DB285F64-C2F0-6428-0BC5-D1BE60A824CE}"/>
              </a:ext>
            </a:extLst>
          </p:cNvPr>
          <p:cNvGrpSpPr/>
          <p:nvPr/>
        </p:nvGrpSpPr>
        <p:grpSpPr>
          <a:xfrm>
            <a:off x="-293370" y="-88265"/>
            <a:ext cx="766445" cy="1224280"/>
            <a:chOff x="314" y="5764"/>
            <a:chExt cx="2602" cy="4155"/>
          </a:xfrm>
        </p:grpSpPr>
        <p:sp>
          <p:nvSpPr>
            <p:cNvPr id="2" name="Freeform 8">
              <a:extLst>
                <a:ext uri="{FF2B5EF4-FFF2-40B4-BE49-F238E27FC236}">
                  <a16:creationId xmlns:a16="http://schemas.microsoft.com/office/drawing/2014/main" id="{39C23BF8-4DBF-F73B-D0A1-831C451DEC6C}"/>
                </a:ext>
              </a:extLst>
            </p:cNvPr>
            <p:cNvSpPr/>
            <p:nvPr/>
          </p:nvSpPr>
          <p:spPr bwMode="auto">
            <a:xfrm>
              <a:off x="314" y="5764"/>
              <a:ext cx="2603" cy="3281"/>
            </a:xfrm>
            <a:custGeom>
              <a:avLst/>
              <a:gdLst>
                <a:gd name="T0" fmla="*/ 0 w 286"/>
                <a:gd name="T1" fmla="*/ 0 h 571"/>
                <a:gd name="T2" fmla="*/ 286 w 286"/>
                <a:gd name="T3" fmla="*/ 287 h 571"/>
                <a:gd name="T4" fmla="*/ 0 w 286"/>
                <a:gd name="T5" fmla="*/ 571 h 571"/>
                <a:gd name="T6" fmla="*/ 0 w 286"/>
                <a:gd name="T7" fmla="*/ 0 h 571"/>
              </a:gdLst>
              <a:ahLst/>
              <a:cxnLst>
                <a:cxn ang="0">
                  <a:pos x="T0" y="T1"/>
                </a:cxn>
                <a:cxn ang="0">
                  <a:pos x="T2" y="T3"/>
                </a:cxn>
                <a:cxn ang="0">
                  <a:pos x="T4" y="T5"/>
                </a:cxn>
                <a:cxn ang="0">
                  <a:pos x="T6" y="T7"/>
                </a:cxn>
              </a:cxnLst>
              <a:rect l="0" t="0" r="r" b="b"/>
              <a:pathLst>
                <a:path w="286" h="571">
                  <a:moveTo>
                    <a:pt x="0" y="0"/>
                  </a:moveTo>
                  <a:lnTo>
                    <a:pt x="286" y="287"/>
                  </a:lnTo>
                  <a:lnTo>
                    <a:pt x="0" y="571"/>
                  </a:lnTo>
                  <a:lnTo>
                    <a:pt x="0" y="0"/>
                  </a:lnTo>
                  <a:close/>
                </a:path>
              </a:pathLst>
            </a:custGeom>
            <a:solidFill>
              <a:srgbClr val="FFC000"/>
            </a:solidFill>
            <a:ln w="6350" cap="flat">
              <a:noFill/>
              <a:prstDash val="solid"/>
              <a:miter lim="800000"/>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9">
              <a:extLst>
                <a:ext uri="{FF2B5EF4-FFF2-40B4-BE49-F238E27FC236}">
                  <a16:creationId xmlns:a16="http://schemas.microsoft.com/office/drawing/2014/main" id="{DA8888CD-1C2E-540B-F181-331EC828A6DB}"/>
                </a:ext>
              </a:extLst>
            </p:cNvPr>
            <p:cNvSpPr/>
            <p:nvPr/>
          </p:nvSpPr>
          <p:spPr bwMode="auto">
            <a:xfrm>
              <a:off x="1020" y="7527"/>
              <a:ext cx="1897" cy="2392"/>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rgbClr val="002060"/>
            </a:solidFill>
            <a:ln>
              <a:noFill/>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grpSp>
      <p:sp>
        <p:nvSpPr>
          <p:cNvPr id="3" name="文本框 2">
            <a:extLst>
              <a:ext uri="{FF2B5EF4-FFF2-40B4-BE49-F238E27FC236}">
                <a16:creationId xmlns:a16="http://schemas.microsoft.com/office/drawing/2014/main" id="{3BE8A4E8-7935-5B70-1C01-FD70B7776A79}"/>
              </a:ext>
            </a:extLst>
          </p:cNvPr>
          <p:cNvSpPr txBox="1"/>
          <p:nvPr/>
        </p:nvSpPr>
        <p:spPr>
          <a:xfrm>
            <a:off x="473369" y="878489"/>
            <a:ext cx="12003333" cy="5324535"/>
          </a:xfrm>
          <a:prstGeom prst="rect">
            <a:avLst/>
          </a:prstGeom>
          <a:noFill/>
        </p:spPr>
        <p:txBody>
          <a:bodyPr wrap="square" rtlCol="0">
            <a:spAutoFit/>
          </a:bodyPr>
          <a:lstStyle/>
          <a:p>
            <a:r>
              <a:rPr lang="en-US" sz="2000" b="1" dirty="0"/>
              <a:t>Background</a:t>
            </a:r>
            <a:endParaRPr lang="en-US" sz="2000" dirty="0"/>
          </a:p>
          <a:p>
            <a:pPr marL="285750" indent="-285750">
              <a:buFont typeface="Arial" panose="020B0604020202020204" pitchFamily="34" charset="0"/>
              <a:buChar char="•"/>
            </a:pPr>
            <a:r>
              <a:rPr lang="en-US" sz="2000" b="1" dirty="0"/>
              <a:t>Issue:</a:t>
            </a:r>
            <a:r>
              <a:rPr lang="en-US" sz="2000" dirty="0"/>
              <a:t> Solving forward and inverse nonlinear problems described by partial differential equations (PDEs) using data that is often noisy.</a:t>
            </a:r>
          </a:p>
          <a:p>
            <a:pPr marL="285750" indent="-285750">
              <a:buFont typeface="Arial" panose="020B0604020202020204" pitchFamily="34" charset="0"/>
              <a:buChar char="•"/>
            </a:pPr>
            <a:r>
              <a:rPr lang="en-US" sz="2000" b="1" dirty="0"/>
              <a:t>Limitations:</a:t>
            </a:r>
            <a:r>
              <a:rPr lang="en-US" sz="2000" dirty="0"/>
              <a:t> Previous models, like physics-informed neural networks (PINNs), struggled with overfitting and were inadequate in scenarios involving significant noise, lacking robust uncertainty quantification.</a:t>
            </a:r>
          </a:p>
          <a:p>
            <a:r>
              <a:rPr lang="en-US" sz="2000" b="1" dirty="0"/>
              <a:t>Achievements</a:t>
            </a:r>
            <a:endParaRPr lang="en-US" sz="2000" dirty="0"/>
          </a:p>
          <a:p>
            <a:pPr marL="285750" indent="-285750">
              <a:buFont typeface="Arial" panose="020B0604020202020204" pitchFamily="34" charset="0"/>
              <a:buChar char="•"/>
            </a:pPr>
            <a:r>
              <a:rPr lang="en-US" sz="2000" dirty="0"/>
              <a:t>Developed Bayesian Physics-Informed Neural Networks (B-PINNs) that offer more accurate predictions and effective uncertainty quantification in noisy environments.</a:t>
            </a:r>
          </a:p>
          <a:p>
            <a:r>
              <a:rPr lang="en-US" sz="2000" b="1" dirty="0"/>
              <a:t>Methodology</a:t>
            </a:r>
            <a:endParaRPr lang="en-US" sz="2000" dirty="0"/>
          </a:p>
          <a:p>
            <a:pPr marL="285750" indent="-285750">
              <a:buFont typeface="Arial" panose="020B0604020202020204" pitchFamily="34" charset="0"/>
              <a:buChar char="•"/>
            </a:pPr>
            <a:r>
              <a:rPr lang="en-US" sz="2000" b="1" dirty="0"/>
              <a:t>Experiments:</a:t>
            </a:r>
            <a:r>
              <a:rPr lang="en-US" sz="2000" dirty="0"/>
              <a:t> Conducted systematic comparisons between HMC and VI for B-PINNs and evaluated the effectiveness of dropout for uncertainty quantification in deep neural networks.</a:t>
            </a:r>
          </a:p>
          <a:p>
            <a:r>
              <a:rPr lang="en-US" sz="2000" b="1" dirty="0"/>
              <a:t>Future Directions or Limitations</a:t>
            </a:r>
            <a:endParaRPr lang="en-US" sz="2000" dirty="0"/>
          </a:p>
          <a:p>
            <a:pPr marL="285750" indent="-285750">
              <a:buFont typeface="Arial" panose="020B0604020202020204" pitchFamily="34" charset="0"/>
              <a:buChar char="•"/>
            </a:pPr>
            <a:r>
              <a:rPr lang="en-US" sz="2000" b="1" dirty="0"/>
              <a:t>Optimization:</a:t>
            </a:r>
            <a:r>
              <a:rPr lang="en-US" sz="2000" dirty="0"/>
              <a:t> While the integration of a truncated </a:t>
            </a:r>
            <a:r>
              <a:rPr lang="en-US" sz="2000" dirty="0" err="1"/>
              <a:t>Karhunen-Loève</a:t>
            </a:r>
            <a:r>
              <a:rPr lang="en-US" sz="2000" dirty="0"/>
              <a:t> (KL) expansion showed speed and accuracy, it’s limited by its inapplicability to high-dimensional problems, suggesting a potential area for future enhancement.</a:t>
            </a:r>
          </a:p>
          <a:p>
            <a:pPr lvl="1"/>
            <a:endParaRPr lang="en-US" sz="2000" dirty="0"/>
          </a:p>
          <a:p>
            <a:r>
              <a:rPr lang="en-US" sz="2000" b="1" dirty="0"/>
              <a:t>Keywords:</a:t>
            </a:r>
            <a:r>
              <a:rPr lang="en-US" sz="2000" dirty="0"/>
              <a:t> Bayesian Physics-Informed Neural Networks		 </a:t>
            </a:r>
            <a:r>
              <a:rPr lang="en-US" sz="2000" b="1" dirty="0"/>
              <a:t>Search Engine:</a:t>
            </a:r>
            <a:r>
              <a:rPr lang="en-US" sz="2000" dirty="0"/>
              <a:t> Google Scholar</a:t>
            </a:r>
          </a:p>
        </p:txBody>
      </p:sp>
      <p:sp>
        <p:nvSpPr>
          <p:cNvPr id="4" name="矩形 3">
            <a:extLst>
              <a:ext uri="{FF2B5EF4-FFF2-40B4-BE49-F238E27FC236}">
                <a16:creationId xmlns:a16="http://schemas.microsoft.com/office/drawing/2014/main" id="{EE7D1DFE-D5CF-FE52-5BAA-48778497B14F}"/>
              </a:ext>
            </a:extLst>
          </p:cNvPr>
          <p:cNvSpPr/>
          <p:nvPr/>
        </p:nvSpPr>
        <p:spPr>
          <a:xfrm>
            <a:off x="681328" y="0"/>
            <a:ext cx="3379684" cy="923330"/>
          </a:xfrm>
          <a:prstGeom prst="rect">
            <a:avLst/>
          </a:prstGeom>
          <a:noFill/>
        </p:spPr>
        <p:txBody>
          <a:bodyPr wrap="square" lIns="91440" tIns="45720" rIns="91440" bIns="45720">
            <a:spAutoFit/>
          </a:bodyPr>
          <a:lstStyle/>
          <a:p>
            <a:pPr algn="ctr"/>
            <a:r>
              <a:rPr lang="en-US" altLang="zh-CN"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Paper 3 [3]</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灯片编号占位符 5">
            <a:extLst>
              <a:ext uri="{FF2B5EF4-FFF2-40B4-BE49-F238E27FC236}">
                <a16:creationId xmlns:a16="http://schemas.microsoft.com/office/drawing/2014/main" id="{7D488731-0BD0-406F-2D07-BCB91E4B5E5C}"/>
              </a:ext>
            </a:extLst>
          </p:cNvPr>
          <p:cNvSpPr>
            <a:spLocks noGrp="1"/>
          </p:cNvSpPr>
          <p:nvPr>
            <p:ph type="sldNum" sz="quarter" idx="12"/>
          </p:nvPr>
        </p:nvSpPr>
        <p:spPr/>
        <p:txBody>
          <a:bodyPr/>
          <a:lstStyle/>
          <a:p>
            <a:fld id="{6E190E77-D57C-49F8-ADC2-FB99C50EBC2E}" type="slidenum">
              <a:rPr lang="zh-CN" altLang="en-US" smtClean="0"/>
              <a:t>4</a:t>
            </a:fld>
            <a:endParaRPr lang="zh-CN" altLang="en-US" dirty="0"/>
          </a:p>
        </p:txBody>
      </p:sp>
    </p:spTree>
    <p:extLst>
      <p:ext uri="{BB962C8B-B14F-4D97-AF65-F5344CB8AC3E}">
        <p14:creationId xmlns:p14="http://schemas.microsoft.com/office/powerpoint/2010/main" val="31332446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FCFDBF-57F9-9B58-FDB0-C6A2C0EA4FED}"/>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D38E3CB6-D3B7-55E6-23E5-084495D9755C}"/>
              </a:ext>
            </a:extLst>
          </p:cNvPr>
          <p:cNvGrpSpPr/>
          <p:nvPr/>
        </p:nvGrpSpPr>
        <p:grpSpPr>
          <a:xfrm>
            <a:off x="-293370" y="-88265"/>
            <a:ext cx="766445" cy="1224280"/>
            <a:chOff x="314" y="5764"/>
            <a:chExt cx="2602" cy="4155"/>
          </a:xfrm>
        </p:grpSpPr>
        <p:sp>
          <p:nvSpPr>
            <p:cNvPr id="2" name="Freeform 8">
              <a:extLst>
                <a:ext uri="{FF2B5EF4-FFF2-40B4-BE49-F238E27FC236}">
                  <a16:creationId xmlns:a16="http://schemas.microsoft.com/office/drawing/2014/main" id="{857CEB33-9133-3A52-43B7-6194C4F4B71E}"/>
                </a:ext>
              </a:extLst>
            </p:cNvPr>
            <p:cNvSpPr/>
            <p:nvPr/>
          </p:nvSpPr>
          <p:spPr bwMode="auto">
            <a:xfrm>
              <a:off x="314" y="5764"/>
              <a:ext cx="2603" cy="3281"/>
            </a:xfrm>
            <a:custGeom>
              <a:avLst/>
              <a:gdLst>
                <a:gd name="T0" fmla="*/ 0 w 286"/>
                <a:gd name="T1" fmla="*/ 0 h 571"/>
                <a:gd name="T2" fmla="*/ 286 w 286"/>
                <a:gd name="T3" fmla="*/ 287 h 571"/>
                <a:gd name="T4" fmla="*/ 0 w 286"/>
                <a:gd name="T5" fmla="*/ 571 h 571"/>
                <a:gd name="T6" fmla="*/ 0 w 286"/>
                <a:gd name="T7" fmla="*/ 0 h 571"/>
              </a:gdLst>
              <a:ahLst/>
              <a:cxnLst>
                <a:cxn ang="0">
                  <a:pos x="T0" y="T1"/>
                </a:cxn>
                <a:cxn ang="0">
                  <a:pos x="T2" y="T3"/>
                </a:cxn>
                <a:cxn ang="0">
                  <a:pos x="T4" y="T5"/>
                </a:cxn>
                <a:cxn ang="0">
                  <a:pos x="T6" y="T7"/>
                </a:cxn>
              </a:cxnLst>
              <a:rect l="0" t="0" r="r" b="b"/>
              <a:pathLst>
                <a:path w="286" h="571">
                  <a:moveTo>
                    <a:pt x="0" y="0"/>
                  </a:moveTo>
                  <a:lnTo>
                    <a:pt x="286" y="287"/>
                  </a:lnTo>
                  <a:lnTo>
                    <a:pt x="0" y="571"/>
                  </a:lnTo>
                  <a:lnTo>
                    <a:pt x="0" y="0"/>
                  </a:lnTo>
                  <a:close/>
                </a:path>
              </a:pathLst>
            </a:custGeom>
            <a:solidFill>
              <a:srgbClr val="FFC000"/>
            </a:solidFill>
            <a:ln w="6350" cap="flat">
              <a:noFill/>
              <a:prstDash val="solid"/>
              <a:miter lim="800000"/>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9">
              <a:extLst>
                <a:ext uri="{FF2B5EF4-FFF2-40B4-BE49-F238E27FC236}">
                  <a16:creationId xmlns:a16="http://schemas.microsoft.com/office/drawing/2014/main" id="{300BFCDE-B54A-E010-7C69-A0040F9FD241}"/>
                </a:ext>
              </a:extLst>
            </p:cNvPr>
            <p:cNvSpPr/>
            <p:nvPr/>
          </p:nvSpPr>
          <p:spPr bwMode="auto">
            <a:xfrm>
              <a:off x="1020" y="7527"/>
              <a:ext cx="1897" cy="2392"/>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rgbClr val="002060"/>
            </a:solidFill>
            <a:ln>
              <a:noFill/>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grpSp>
      <p:sp>
        <p:nvSpPr>
          <p:cNvPr id="3" name="文本框 2">
            <a:extLst>
              <a:ext uri="{FF2B5EF4-FFF2-40B4-BE49-F238E27FC236}">
                <a16:creationId xmlns:a16="http://schemas.microsoft.com/office/drawing/2014/main" id="{C7CD7F48-36EF-3153-5F5E-E81595FE6B66}"/>
              </a:ext>
            </a:extLst>
          </p:cNvPr>
          <p:cNvSpPr txBox="1"/>
          <p:nvPr/>
        </p:nvSpPr>
        <p:spPr>
          <a:xfrm>
            <a:off x="473369" y="878489"/>
            <a:ext cx="11718631" cy="6247864"/>
          </a:xfrm>
          <a:prstGeom prst="rect">
            <a:avLst/>
          </a:prstGeom>
          <a:noFill/>
        </p:spPr>
        <p:txBody>
          <a:bodyPr wrap="square" rtlCol="0">
            <a:spAutoFit/>
          </a:bodyPr>
          <a:lstStyle/>
          <a:p>
            <a:r>
              <a:rPr lang="en-US" sz="2000" b="1" dirty="0"/>
              <a:t>Background</a:t>
            </a:r>
            <a:endParaRPr lang="en-US" sz="2000" dirty="0"/>
          </a:p>
          <a:p>
            <a:pPr marL="285750" indent="-285750">
              <a:buFont typeface="Arial" panose="020B0604020202020204" pitchFamily="34" charset="0"/>
              <a:buChar char="•"/>
            </a:pPr>
            <a:r>
              <a:rPr lang="en-US" sz="2000" b="1" dirty="0"/>
              <a:t>Issue:</a:t>
            </a:r>
            <a:r>
              <a:rPr lang="en-US" sz="2000" dirty="0"/>
              <a:t> The DMD process, while efficient for producing complex parts, induces significant residual stresses and distortions, complicating the manufacturing of precise components.</a:t>
            </a:r>
          </a:p>
          <a:p>
            <a:pPr marL="285750" indent="-285750">
              <a:buFont typeface="Arial" panose="020B0604020202020204" pitchFamily="34" charset="0"/>
              <a:buChar char="•"/>
            </a:pPr>
            <a:r>
              <a:rPr lang="en-US" sz="2000" b="1" dirty="0"/>
              <a:t>Limitations:</a:t>
            </a:r>
            <a:r>
              <a:rPr lang="en-US" sz="2000" dirty="0"/>
              <a:t> Existing methods for evaluating residual stress distributions are extensive and labor-intensive, involving a considerable amount of modeling and experimental work.</a:t>
            </a:r>
          </a:p>
          <a:p>
            <a:r>
              <a:rPr lang="en-US" sz="2000" b="1" dirty="0"/>
              <a:t>Achievements</a:t>
            </a:r>
            <a:endParaRPr lang="en-US" sz="2000" dirty="0"/>
          </a:p>
          <a:p>
            <a:pPr marL="285750" indent="-285750">
              <a:buFont typeface="Arial" panose="020B0604020202020204" pitchFamily="34" charset="0"/>
              <a:buChar char="•"/>
            </a:pPr>
            <a:r>
              <a:rPr lang="en-US" sz="2000" dirty="0"/>
              <a:t>Developed a novel artificial neural network-based modeling approach, integrated with finite element analysis, that significantly improves the accuracy and efficiency of predicting residual stresses in parts produced by DMD.</a:t>
            </a:r>
          </a:p>
          <a:p>
            <a:r>
              <a:rPr lang="en-US" sz="2000" b="1" dirty="0"/>
              <a:t>Methodology</a:t>
            </a:r>
            <a:endParaRPr lang="en-US" sz="2000" dirty="0"/>
          </a:p>
          <a:p>
            <a:pPr marL="285750" indent="-285750">
              <a:buFont typeface="Arial" panose="020B0604020202020204" pitchFamily="34" charset="0"/>
              <a:buChar char="•"/>
            </a:pPr>
            <a:r>
              <a:rPr lang="en-US" sz="2000" b="1" dirty="0"/>
              <a:t>Integration:</a:t>
            </a:r>
            <a:r>
              <a:rPr lang="en-US" sz="2000" dirty="0"/>
              <a:t> The new methodology combines artificial neural networks with finite element analysis to overcome the shortcomings of traditional thermo-mechanical finite element models.</a:t>
            </a:r>
          </a:p>
          <a:p>
            <a:pPr marL="285750" indent="-285750">
              <a:buFont typeface="Arial" panose="020B0604020202020204" pitchFamily="34" charset="0"/>
              <a:buChar char="•"/>
            </a:pPr>
            <a:r>
              <a:rPr lang="en-US" sz="2000" b="1" dirty="0"/>
              <a:t>Experiments:</a:t>
            </a:r>
            <a:r>
              <a:rPr lang="en-US" sz="2000" dirty="0"/>
              <a:t> Evaluated the performance of the new model on parts made of AISI 304L, focusing on different geometrical structures to assess the predictive accuracy and computational improvements.</a:t>
            </a:r>
          </a:p>
          <a:p>
            <a:r>
              <a:rPr lang="en-US" sz="2000" b="1" dirty="0"/>
              <a:t>Future Directions or Limitations</a:t>
            </a:r>
            <a:endParaRPr lang="en-US" sz="2000" dirty="0"/>
          </a:p>
          <a:p>
            <a:pPr marL="285750" indent="-285750">
              <a:buFont typeface="Arial" panose="020B0604020202020204" pitchFamily="34" charset="0"/>
              <a:buChar char="•"/>
            </a:pPr>
            <a:r>
              <a:rPr lang="en-US" sz="2000" b="1" dirty="0"/>
              <a:t>Optimization:</a:t>
            </a:r>
            <a:r>
              <a:rPr lang="en-US" sz="2000" dirty="0"/>
              <a:t> The approach needs further development to be universally applicable across different materials and more complex geometrical configurations, which could extend its utility in industrial applications.</a:t>
            </a:r>
          </a:p>
          <a:p>
            <a:r>
              <a:rPr lang="en-US" sz="2000" b="1" dirty="0"/>
              <a:t>Keywords:</a:t>
            </a:r>
            <a:r>
              <a:rPr lang="en-US" sz="2000" dirty="0"/>
              <a:t> Direct Metal Deposition(DMD).                                               </a:t>
            </a:r>
            <a:r>
              <a:rPr lang="en-US" sz="2000" b="1" dirty="0"/>
              <a:t>Search Engine:</a:t>
            </a:r>
            <a:r>
              <a:rPr lang="en-US" sz="2000" dirty="0"/>
              <a:t> Google Scholar</a:t>
            </a:r>
          </a:p>
          <a:p>
            <a:endParaRPr lang="en-US" altLang="zh-CN" sz="2000" dirty="0"/>
          </a:p>
        </p:txBody>
      </p:sp>
      <p:sp>
        <p:nvSpPr>
          <p:cNvPr id="4" name="矩形 3">
            <a:extLst>
              <a:ext uri="{FF2B5EF4-FFF2-40B4-BE49-F238E27FC236}">
                <a16:creationId xmlns:a16="http://schemas.microsoft.com/office/drawing/2014/main" id="{749B1DFA-5E79-CB3E-59BC-9ACF9781DDA0}"/>
              </a:ext>
            </a:extLst>
          </p:cNvPr>
          <p:cNvSpPr/>
          <p:nvPr/>
        </p:nvSpPr>
        <p:spPr>
          <a:xfrm>
            <a:off x="681328" y="0"/>
            <a:ext cx="3379684" cy="923330"/>
          </a:xfrm>
          <a:prstGeom prst="rect">
            <a:avLst/>
          </a:prstGeom>
          <a:noFill/>
        </p:spPr>
        <p:txBody>
          <a:bodyPr wrap="square" lIns="91440" tIns="45720" rIns="91440" bIns="45720">
            <a:spAutoFit/>
          </a:bodyPr>
          <a:lstStyle/>
          <a:p>
            <a:pPr algn="ctr"/>
            <a:r>
              <a:rPr lang="en-US" altLang="zh-CN"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Paper 4 [4]</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灯片编号占位符 5">
            <a:extLst>
              <a:ext uri="{FF2B5EF4-FFF2-40B4-BE49-F238E27FC236}">
                <a16:creationId xmlns:a16="http://schemas.microsoft.com/office/drawing/2014/main" id="{621698D0-586B-7167-C1A1-679F2463B247}"/>
              </a:ext>
            </a:extLst>
          </p:cNvPr>
          <p:cNvSpPr>
            <a:spLocks noGrp="1"/>
          </p:cNvSpPr>
          <p:nvPr>
            <p:ph type="sldNum" sz="quarter" idx="12"/>
          </p:nvPr>
        </p:nvSpPr>
        <p:spPr/>
        <p:txBody>
          <a:bodyPr/>
          <a:lstStyle/>
          <a:p>
            <a:fld id="{6E190E77-D57C-49F8-ADC2-FB99C50EBC2E}" type="slidenum">
              <a:rPr lang="zh-CN" altLang="en-US" smtClean="0"/>
              <a:t>5</a:t>
            </a:fld>
            <a:endParaRPr lang="zh-CN" altLang="en-US"/>
          </a:p>
        </p:txBody>
      </p:sp>
    </p:spTree>
    <p:extLst>
      <p:ext uri="{BB962C8B-B14F-4D97-AF65-F5344CB8AC3E}">
        <p14:creationId xmlns:p14="http://schemas.microsoft.com/office/powerpoint/2010/main" val="21023933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293370" y="-88265"/>
            <a:ext cx="766445" cy="1224280"/>
            <a:chOff x="314" y="5764"/>
            <a:chExt cx="2602" cy="4155"/>
          </a:xfrm>
        </p:grpSpPr>
        <p:sp>
          <p:nvSpPr>
            <p:cNvPr id="2" name="Freeform 8"/>
            <p:cNvSpPr/>
            <p:nvPr/>
          </p:nvSpPr>
          <p:spPr bwMode="auto">
            <a:xfrm>
              <a:off x="314" y="5764"/>
              <a:ext cx="2603" cy="3281"/>
            </a:xfrm>
            <a:custGeom>
              <a:avLst/>
              <a:gdLst>
                <a:gd name="T0" fmla="*/ 0 w 286"/>
                <a:gd name="T1" fmla="*/ 0 h 571"/>
                <a:gd name="T2" fmla="*/ 286 w 286"/>
                <a:gd name="T3" fmla="*/ 287 h 571"/>
                <a:gd name="T4" fmla="*/ 0 w 286"/>
                <a:gd name="T5" fmla="*/ 571 h 571"/>
                <a:gd name="T6" fmla="*/ 0 w 286"/>
                <a:gd name="T7" fmla="*/ 0 h 571"/>
              </a:gdLst>
              <a:ahLst/>
              <a:cxnLst>
                <a:cxn ang="0">
                  <a:pos x="T0" y="T1"/>
                </a:cxn>
                <a:cxn ang="0">
                  <a:pos x="T2" y="T3"/>
                </a:cxn>
                <a:cxn ang="0">
                  <a:pos x="T4" y="T5"/>
                </a:cxn>
                <a:cxn ang="0">
                  <a:pos x="T6" y="T7"/>
                </a:cxn>
              </a:cxnLst>
              <a:rect l="0" t="0" r="r" b="b"/>
              <a:pathLst>
                <a:path w="286" h="571">
                  <a:moveTo>
                    <a:pt x="0" y="0"/>
                  </a:moveTo>
                  <a:lnTo>
                    <a:pt x="286" y="287"/>
                  </a:lnTo>
                  <a:lnTo>
                    <a:pt x="0" y="571"/>
                  </a:lnTo>
                  <a:lnTo>
                    <a:pt x="0" y="0"/>
                  </a:lnTo>
                  <a:close/>
                </a:path>
              </a:pathLst>
            </a:custGeom>
            <a:solidFill>
              <a:srgbClr val="FFC000"/>
            </a:solidFill>
            <a:ln w="6350" cap="flat">
              <a:noFill/>
              <a:prstDash val="solid"/>
              <a:miter lim="800000"/>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10" name="Freeform 9"/>
            <p:cNvSpPr/>
            <p:nvPr/>
          </p:nvSpPr>
          <p:spPr bwMode="auto">
            <a:xfrm>
              <a:off x="1020" y="7527"/>
              <a:ext cx="1897" cy="2392"/>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rgbClr val="002060"/>
            </a:solidFill>
            <a:ln>
              <a:noFill/>
            </a:ln>
          </p:spPr>
          <p:txBody>
            <a:bodyPr vert="horz" wrap="square" lIns="121920" tIns="60960" rIns="121920" bIns="6096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grpSp>
      <p:sp>
        <p:nvSpPr>
          <p:cNvPr id="3" name="文本框 2">
            <a:extLst>
              <a:ext uri="{FF2B5EF4-FFF2-40B4-BE49-F238E27FC236}">
                <a16:creationId xmlns:a16="http://schemas.microsoft.com/office/drawing/2014/main" id="{CA17FFED-69BC-44B0-88FC-ADF79FD9E1EB}"/>
              </a:ext>
            </a:extLst>
          </p:cNvPr>
          <p:cNvSpPr txBox="1"/>
          <p:nvPr/>
        </p:nvSpPr>
        <p:spPr>
          <a:xfrm>
            <a:off x="0" y="1136015"/>
            <a:ext cx="12191999" cy="5016758"/>
          </a:xfrm>
          <a:prstGeom prst="rect">
            <a:avLst/>
          </a:prstGeom>
          <a:noFill/>
        </p:spPr>
        <p:txBody>
          <a:bodyPr wrap="square" rtlCol="0">
            <a:spAutoFit/>
          </a:bodyPr>
          <a:lstStyle/>
          <a:p>
            <a:r>
              <a:rPr lang="en-US" altLang="zh-CN" sz="2000" dirty="0"/>
              <a:t>[1] Vijaya Kumar SD, Lo Yin Kai M, Arumugam T, </a:t>
            </a:r>
            <a:r>
              <a:rPr lang="en-US" altLang="zh-CN" sz="2000" dirty="0" err="1"/>
              <a:t>Karuppanan</a:t>
            </a:r>
            <a:r>
              <a:rPr lang="en-US" altLang="zh-CN" sz="2000" dirty="0"/>
              <a:t> S. A Review of Finite Element Analysis and Artificial Neural Networks as Failure Pressure Prediction Tools for Corroded Pipelines. Materials. 2021; 14(20):6135. </a:t>
            </a:r>
            <a:r>
              <a:rPr lang="en-US" altLang="zh-CN" sz="2000" dirty="0">
                <a:hlinkClick r:id="rId3"/>
              </a:rPr>
              <a:t>https://doi.org/10.3390/ma14206135</a:t>
            </a:r>
            <a:endParaRPr lang="en-US" altLang="zh-CN" sz="2000" dirty="0"/>
          </a:p>
          <a:p>
            <a:endParaRPr lang="en-US" altLang="zh-CN" sz="2000" dirty="0"/>
          </a:p>
          <a:p>
            <a:r>
              <a:rPr lang="en-US" altLang="zh-CN" sz="2000" dirty="0"/>
              <a:t>[2] </a:t>
            </a:r>
            <a:r>
              <a:rPr lang="en-US" altLang="zh-CN" sz="2000" dirty="0" err="1"/>
              <a:t>Kibrete</a:t>
            </a:r>
            <a:r>
              <a:rPr lang="en-US" altLang="zh-CN" sz="2000" dirty="0"/>
              <a:t> F, </a:t>
            </a:r>
            <a:r>
              <a:rPr lang="en-US" altLang="zh-CN" sz="2000" dirty="0" err="1"/>
              <a:t>Trzepieciński</a:t>
            </a:r>
            <a:r>
              <a:rPr lang="en-US" altLang="zh-CN" sz="2000" dirty="0"/>
              <a:t> T, </a:t>
            </a:r>
            <a:r>
              <a:rPr lang="en-US" altLang="zh-CN" sz="2000" dirty="0" err="1"/>
              <a:t>Gebremedhen</a:t>
            </a:r>
            <a:r>
              <a:rPr lang="en-US" altLang="zh-CN" sz="2000" dirty="0"/>
              <a:t> HS, </a:t>
            </a:r>
            <a:r>
              <a:rPr lang="en-US" altLang="zh-CN" sz="2000" dirty="0" err="1"/>
              <a:t>Woldemichael</a:t>
            </a:r>
            <a:r>
              <a:rPr lang="en-US" altLang="zh-CN" sz="2000" dirty="0"/>
              <a:t> DE. Artificial Intelligence in Predicting Mechanical Properties of Composite Materials. Journal of Composites Science. 2023; 7(9):364. </a:t>
            </a:r>
            <a:r>
              <a:rPr lang="en-US" altLang="zh-CN" sz="2000" dirty="0">
                <a:hlinkClick r:id="rId4"/>
              </a:rPr>
              <a:t>https://doi.org/10.3390/jcs7090364</a:t>
            </a:r>
            <a:endParaRPr lang="en-US" altLang="zh-CN" sz="2000" dirty="0"/>
          </a:p>
          <a:p>
            <a:endParaRPr lang="en-US" altLang="zh-CN" sz="2000" dirty="0"/>
          </a:p>
          <a:p>
            <a:r>
              <a:rPr lang="en-US" altLang="zh-CN" sz="2000" dirty="0"/>
              <a:t>[3] Yang, L., Meng, X., &amp; </a:t>
            </a:r>
            <a:r>
              <a:rPr lang="en-US" altLang="zh-CN" sz="2000" dirty="0" err="1"/>
              <a:t>Karniadakis</a:t>
            </a:r>
            <a:r>
              <a:rPr lang="en-US" altLang="zh-CN" sz="2000" dirty="0"/>
              <a:t>, G. E. (2021). B-PINNs: Bayesian physics-informed neural networks for forward and inverse PDE problems with noisy data. Journal of Computational Physics, 425, 109913. </a:t>
            </a:r>
            <a:r>
              <a:rPr lang="en-US" altLang="zh-CN" sz="2000" dirty="0">
                <a:hlinkClick r:id="rId5"/>
              </a:rPr>
              <a:t>https://doi.org/10.1016/j.jcp.2020.109913</a:t>
            </a:r>
            <a:endParaRPr lang="en-US" altLang="zh-CN" sz="2000" dirty="0"/>
          </a:p>
          <a:p>
            <a:endParaRPr lang="en-US" altLang="zh-CN" sz="2000" dirty="0"/>
          </a:p>
          <a:p>
            <a:r>
              <a:rPr lang="en-US" altLang="zh-CN" sz="2000" dirty="0"/>
              <a:t>[4] </a:t>
            </a:r>
            <a:r>
              <a:rPr lang="en-US" altLang="zh-CN" sz="2000" dirty="0" err="1"/>
              <a:t>Hajializadeh</a:t>
            </a:r>
            <a:r>
              <a:rPr lang="en-US" altLang="zh-CN" sz="2000" dirty="0"/>
              <a:t>, F., &amp; Ince, A. (2021). Integration of artificial neural network with finite element analysis for residual stress prediction of direct metal deposition process. Materials Today Communications, 27, 102197. </a:t>
            </a:r>
            <a:r>
              <a:rPr lang="en-US" altLang="zh-CN" sz="2000" dirty="0">
                <a:hlinkClick r:id="rId6"/>
              </a:rPr>
              <a:t>https://</a:t>
            </a:r>
            <a:r>
              <a:rPr lang="en-US" altLang="zh-CN" sz="2000" dirty="0" err="1">
                <a:hlinkClick r:id="rId6"/>
              </a:rPr>
              <a:t>doi.org</a:t>
            </a:r>
            <a:r>
              <a:rPr lang="en-US" altLang="zh-CN" sz="2000" dirty="0">
                <a:hlinkClick r:id="rId6"/>
              </a:rPr>
              <a:t>/10.1016/j.mtcomm.2021.102197</a:t>
            </a:r>
            <a:endParaRPr lang="en-US" altLang="zh-CN" sz="2000" dirty="0"/>
          </a:p>
          <a:p>
            <a:endParaRPr lang="en-US" altLang="zh-CN" sz="2000" dirty="0"/>
          </a:p>
        </p:txBody>
      </p:sp>
      <p:sp>
        <p:nvSpPr>
          <p:cNvPr id="4" name="矩形 3">
            <a:extLst>
              <a:ext uri="{FF2B5EF4-FFF2-40B4-BE49-F238E27FC236}">
                <a16:creationId xmlns:a16="http://schemas.microsoft.com/office/drawing/2014/main" id="{CB93201C-126F-43C5-B1E5-31B7AE64B959}"/>
              </a:ext>
            </a:extLst>
          </p:cNvPr>
          <p:cNvSpPr/>
          <p:nvPr/>
        </p:nvSpPr>
        <p:spPr>
          <a:xfrm>
            <a:off x="681327" y="0"/>
            <a:ext cx="3594837" cy="923330"/>
          </a:xfrm>
          <a:prstGeom prst="rect">
            <a:avLst/>
          </a:prstGeom>
          <a:noFill/>
        </p:spPr>
        <p:txBody>
          <a:bodyPr wrap="square" lIns="91440" tIns="45720" rIns="91440" bIns="45720">
            <a:spAutoFit/>
          </a:bodyPr>
          <a:lstStyle/>
          <a:p>
            <a:pPr algn="ctr"/>
            <a:r>
              <a:rPr lang="en-US" altLang="zh-CN"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References</a:t>
            </a:r>
            <a:endPar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6" name="灯片编号占位符 5">
            <a:extLst>
              <a:ext uri="{FF2B5EF4-FFF2-40B4-BE49-F238E27FC236}">
                <a16:creationId xmlns:a16="http://schemas.microsoft.com/office/drawing/2014/main" id="{D196E712-18B1-E519-9DEE-68D485EAD42B}"/>
              </a:ext>
            </a:extLst>
          </p:cNvPr>
          <p:cNvSpPr>
            <a:spLocks noGrp="1"/>
          </p:cNvSpPr>
          <p:nvPr>
            <p:ph type="sldNum" sz="quarter" idx="12"/>
          </p:nvPr>
        </p:nvSpPr>
        <p:spPr/>
        <p:txBody>
          <a:bodyPr/>
          <a:lstStyle/>
          <a:p>
            <a:fld id="{6E190E77-D57C-49F8-ADC2-FB99C50EBC2E}" type="slidenum">
              <a:rPr lang="zh-CN" altLang="en-US" smtClean="0"/>
              <a:t>6</a:t>
            </a:fld>
            <a:endParaRPr lang="zh-CN" altLang="en-US" dirty="0"/>
          </a:p>
        </p:txBody>
      </p:sp>
    </p:spTree>
    <p:extLst>
      <p:ext uri="{BB962C8B-B14F-4D97-AF65-F5344CB8AC3E}">
        <p14:creationId xmlns:p14="http://schemas.microsoft.com/office/powerpoint/2010/main" val="35807802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5" name="图片 1"/>
          <p:cNvPicPr>
            <a:picLocks noChangeAspect="1"/>
          </p:cNvPicPr>
          <p:nvPr/>
        </p:nvPicPr>
        <p:blipFill>
          <a:blip r:embed="rId3"/>
          <a:srcRect t="8684" b="6842"/>
          <a:stretch>
            <a:fillRect/>
          </a:stretch>
        </p:blipFill>
        <p:spPr>
          <a:xfrm>
            <a:off x="1442384" y="1159637"/>
            <a:ext cx="9307232" cy="5316728"/>
          </a:xfrm>
          <a:prstGeom prst="rect">
            <a:avLst/>
          </a:prstGeom>
          <a:noFill/>
          <a:ln w="9525">
            <a:noFill/>
          </a:ln>
        </p:spPr>
      </p:pic>
      <p:sp>
        <p:nvSpPr>
          <p:cNvPr id="3" name="Rectangle 18"/>
          <p:cNvSpPr>
            <a:spLocks noChangeArrowheads="1"/>
          </p:cNvSpPr>
          <p:nvPr/>
        </p:nvSpPr>
        <p:spPr bwMode="auto">
          <a:xfrm>
            <a:off x="-203461" y="70859"/>
            <a:ext cx="1259892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base">
              <a:spcBef>
                <a:spcPct val="0"/>
              </a:spcBef>
              <a:spcAft>
                <a:spcPct val="0"/>
              </a:spcAft>
            </a:pPr>
            <a:r>
              <a:rPr lang="en-US" altLang="zh-CN" sz="6000" b="1"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Thanks for Listening!</a:t>
            </a:r>
            <a:endParaRPr lang="zh-CN" altLang="en-US" sz="6000" b="1" kern="1200" baseline="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5" name="组合 4"/>
          <p:cNvGrpSpPr/>
          <p:nvPr/>
        </p:nvGrpSpPr>
        <p:grpSpPr>
          <a:xfrm>
            <a:off x="-293370" y="-31115"/>
            <a:ext cx="766445" cy="1224280"/>
            <a:chOff x="314" y="5764"/>
            <a:chExt cx="2602" cy="4155"/>
          </a:xfrm>
        </p:grpSpPr>
        <p:sp>
          <p:nvSpPr>
            <p:cNvPr id="11" name="Freeform 8"/>
            <p:cNvSpPr/>
            <p:nvPr/>
          </p:nvSpPr>
          <p:spPr bwMode="auto">
            <a:xfrm>
              <a:off x="314" y="5764"/>
              <a:ext cx="2603" cy="3281"/>
            </a:xfrm>
            <a:custGeom>
              <a:avLst/>
              <a:gdLst>
                <a:gd name="T0" fmla="*/ 0 w 286"/>
                <a:gd name="T1" fmla="*/ 0 h 571"/>
                <a:gd name="T2" fmla="*/ 286 w 286"/>
                <a:gd name="T3" fmla="*/ 287 h 571"/>
                <a:gd name="T4" fmla="*/ 0 w 286"/>
                <a:gd name="T5" fmla="*/ 571 h 571"/>
                <a:gd name="T6" fmla="*/ 0 w 286"/>
                <a:gd name="T7" fmla="*/ 0 h 571"/>
              </a:gdLst>
              <a:ahLst/>
              <a:cxnLst>
                <a:cxn ang="0">
                  <a:pos x="T0" y="T1"/>
                </a:cxn>
                <a:cxn ang="0">
                  <a:pos x="T2" y="T3"/>
                </a:cxn>
                <a:cxn ang="0">
                  <a:pos x="T4" y="T5"/>
                </a:cxn>
                <a:cxn ang="0">
                  <a:pos x="T6" y="T7"/>
                </a:cxn>
              </a:cxnLst>
              <a:rect l="0" t="0" r="r" b="b"/>
              <a:pathLst>
                <a:path w="286" h="571">
                  <a:moveTo>
                    <a:pt x="0" y="0"/>
                  </a:moveTo>
                  <a:lnTo>
                    <a:pt x="286" y="287"/>
                  </a:lnTo>
                  <a:lnTo>
                    <a:pt x="0" y="571"/>
                  </a:lnTo>
                  <a:lnTo>
                    <a:pt x="0" y="0"/>
                  </a:lnTo>
                  <a:close/>
                </a:path>
              </a:pathLst>
            </a:custGeom>
            <a:solidFill>
              <a:srgbClr val="FFC000"/>
            </a:solidFill>
            <a:ln w="6350" cap="flat">
              <a:noFill/>
              <a:prstDash val="solid"/>
              <a:miter lim="800000"/>
            </a:ln>
          </p:spPr>
          <p:txBody>
            <a:bodyPr vert="horz" wrap="square" lIns="121920" tIns="60960" rIns="121920" bIns="60960" numCol="1" anchor="t" anchorCtr="0" compatLnSpc="1"/>
            <a:lstStyle/>
            <a:p>
              <a:endParaRPr lang="zh-CN" altLang="en-US" sz="2400"/>
            </a:p>
          </p:txBody>
        </p:sp>
        <p:sp>
          <p:nvSpPr>
            <p:cNvPr id="8" name="Freeform 9"/>
            <p:cNvSpPr/>
            <p:nvPr/>
          </p:nvSpPr>
          <p:spPr bwMode="auto">
            <a:xfrm>
              <a:off x="1020" y="7527"/>
              <a:ext cx="1897" cy="2392"/>
            </a:xfrm>
            <a:custGeom>
              <a:avLst/>
              <a:gdLst>
                <a:gd name="T0" fmla="*/ 0 w 278"/>
                <a:gd name="T1" fmla="*/ 0 h 557"/>
                <a:gd name="T2" fmla="*/ 278 w 278"/>
                <a:gd name="T3" fmla="*/ 278 h 557"/>
                <a:gd name="T4" fmla="*/ 0 w 278"/>
                <a:gd name="T5" fmla="*/ 557 h 557"/>
                <a:gd name="T6" fmla="*/ 0 w 278"/>
                <a:gd name="T7" fmla="*/ 0 h 557"/>
              </a:gdLst>
              <a:ahLst/>
              <a:cxnLst>
                <a:cxn ang="0">
                  <a:pos x="T0" y="T1"/>
                </a:cxn>
                <a:cxn ang="0">
                  <a:pos x="T2" y="T3"/>
                </a:cxn>
                <a:cxn ang="0">
                  <a:pos x="T4" y="T5"/>
                </a:cxn>
                <a:cxn ang="0">
                  <a:pos x="T6" y="T7"/>
                </a:cxn>
              </a:cxnLst>
              <a:rect l="0" t="0" r="r" b="b"/>
              <a:pathLst>
                <a:path w="278" h="557">
                  <a:moveTo>
                    <a:pt x="0" y="0"/>
                  </a:moveTo>
                  <a:lnTo>
                    <a:pt x="278" y="278"/>
                  </a:lnTo>
                  <a:lnTo>
                    <a:pt x="0" y="557"/>
                  </a:lnTo>
                  <a:lnTo>
                    <a:pt x="0" y="0"/>
                  </a:lnTo>
                  <a:close/>
                </a:path>
              </a:pathLst>
            </a:custGeom>
            <a:solidFill>
              <a:srgbClr val="002060"/>
            </a:solidFill>
            <a:ln>
              <a:noFill/>
            </a:ln>
          </p:spPr>
          <p:txBody>
            <a:bodyPr vert="horz" wrap="square" lIns="121920" tIns="60960" rIns="121920" bIns="60960" numCol="1" anchor="t" anchorCtr="0" compatLnSpc="1"/>
            <a:lstStyle/>
            <a:p>
              <a:endParaRPr lang="zh-CN" altLang="en-US" sz="2400"/>
            </a:p>
          </p:txBody>
        </p:sp>
      </p:grpSp>
      <p:sp>
        <p:nvSpPr>
          <p:cNvPr id="2" name="灯片编号占位符 1">
            <a:extLst>
              <a:ext uri="{FF2B5EF4-FFF2-40B4-BE49-F238E27FC236}">
                <a16:creationId xmlns:a16="http://schemas.microsoft.com/office/drawing/2014/main" id="{4E84E1C1-B48B-26C1-F584-C2C105A418D2}"/>
              </a:ext>
            </a:extLst>
          </p:cNvPr>
          <p:cNvSpPr>
            <a:spLocks noGrp="1"/>
          </p:cNvSpPr>
          <p:nvPr>
            <p:ph type="sldNum" sz="quarter" idx="12"/>
          </p:nvPr>
        </p:nvSpPr>
        <p:spPr/>
        <p:txBody>
          <a:bodyPr/>
          <a:lstStyle/>
          <a:p>
            <a:fld id="{6E190E77-D57C-49F8-ADC2-FB99C50EBC2E}" type="slidenum">
              <a:rPr lang="zh-CN" altLang="en-US" smtClean="0"/>
              <a:t>7</a:t>
            </a:fld>
            <a:endParaRPr lang="zh-CN" altLang="en-US"/>
          </a:p>
        </p:txBody>
      </p:sp>
    </p:spTree>
  </p:cSld>
  <p:clrMapOvr>
    <a:masterClrMapping/>
  </p:clrMapOvr>
  <p:transition/>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pFill/>
        <a:ln>
          <a:noFill/>
        </a:ln>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1069</TotalTime>
  <Words>1135</Words>
  <Application>Microsoft Office PowerPoint</Application>
  <PresentationFormat>宽屏</PresentationFormat>
  <Paragraphs>91</Paragraphs>
  <Slides>7</Slides>
  <Notes>7</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7</vt:i4>
      </vt:variant>
    </vt:vector>
  </HeadingPairs>
  <TitlesOfParts>
    <vt:vector size="14" baseType="lpstr">
      <vt:lpstr>等线</vt:lpstr>
      <vt:lpstr>等线 Light</vt:lpstr>
      <vt:lpstr>微软雅黑</vt:lpstr>
      <vt:lpstr>Arial</vt:lpstr>
      <vt:lpstr>Calibri</vt:lpstr>
      <vt:lpstr>Impact</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曹 彦卓</dc:creator>
  <cp:lastModifiedBy>彦卓 曹</cp:lastModifiedBy>
  <cp:revision>127</cp:revision>
  <dcterms:created xsi:type="dcterms:W3CDTF">2021-03-09T12:01:35Z</dcterms:created>
  <dcterms:modified xsi:type="dcterms:W3CDTF">2024-06-03T14:32:30Z</dcterms:modified>
</cp:coreProperties>
</file>

<file path=docProps/thumbnail.jpeg>
</file>